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0"/>
  </p:notesMasterIdLst>
  <p:sldIdLst>
    <p:sldId id="268" r:id="rId2"/>
    <p:sldId id="341" r:id="rId3"/>
    <p:sldId id="343" r:id="rId4"/>
    <p:sldId id="342" r:id="rId5"/>
    <p:sldId id="344" r:id="rId6"/>
    <p:sldId id="345" r:id="rId7"/>
    <p:sldId id="346" r:id="rId8"/>
    <p:sldId id="347" r:id="rId9"/>
    <p:sldId id="349" r:id="rId10"/>
    <p:sldId id="350" r:id="rId11"/>
    <p:sldId id="351" r:id="rId12"/>
    <p:sldId id="352" r:id="rId13"/>
    <p:sldId id="356" r:id="rId14"/>
    <p:sldId id="353" r:id="rId15"/>
    <p:sldId id="354" r:id="rId16"/>
    <p:sldId id="337" r:id="rId17"/>
    <p:sldId id="339" r:id="rId18"/>
    <p:sldId id="279" r:id="rId19"/>
    <p:sldId id="280" r:id="rId20"/>
    <p:sldId id="269" r:id="rId21"/>
    <p:sldId id="282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36" r:id="rId41"/>
    <p:sldId id="303" r:id="rId42"/>
    <p:sldId id="304" r:id="rId43"/>
    <p:sldId id="305" r:id="rId44"/>
    <p:sldId id="358" r:id="rId45"/>
    <p:sldId id="306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59" r:id="rId58"/>
    <p:sldId id="320" r:id="rId59"/>
    <p:sldId id="321" r:id="rId60"/>
    <p:sldId id="322" r:id="rId61"/>
    <p:sldId id="323" r:id="rId62"/>
    <p:sldId id="324" r:id="rId63"/>
    <p:sldId id="329" r:id="rId64"/>
    <p:sldId id="330" r:id="rId65"/>
    <p:sldId id="331" r:id="rId66"/>
    <p:sldId id="332" r:id="rId67"/>
    <p:sldId id="333" r:id="rId68"/>
    <p:sldId id="357" r:id="rId69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87"/>
    <p:restoredTop sz="92259"/>
  </p:normalViewPr>
  <p:slideViewPr>
    <p:cSldViewPr snapToGrid="0">
      <p:cViewPr>
        <p:scale>
          <a:sx n="129" d="100"/>
          <a:sy n="129" d="100"/>
        </p:scale>
        <p:origin x="144" y="-5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3.xml"/><Relationship Id="rId13" Type="http://schemas.openxmlformats.org/officeDocument/2006/relationships/slide" Target="slides/slide40.xml"/><Relationship Id="rId18" Type="http://schemas.openxmlformats.org/officeDocument/2006/relationships/slide" Target="slides/slide51.xml"/><Relationship Id="rId26" Type="http://schemas.openxmlformats.org/officeDocument/2006/relationships/slide" Target="slides/slide65.xml"/><Relationship Id="rId3" Type="http://schemas.openxmlformats.org/officeDocument/2006/relationships/slide" Target="slides/slide21.xml"/><Relationship Id="rId21" Type="http://schemas.openxmlformats.org/officeDocument/2006/relationships/slide" Target="slides/slide58.xml"/><Relationship Id="rId7" Type="http://schemas.openxmlformats.org/officeDocument/2006/relationships/slide" Target="slides/slide27.xml"/><Relationship Id="rId12" Type="http://schemas.openxmlformats.org/officeDocument/2006/relationships/slide" Target="slides/slide39.xml"/><Relationship Id="rId17" Type="http://schemas.openxmlformats.org/officeDocument/2006/relationships/slide" Target="slides/slide50.xml"/><Relationship Id="rId25" Type="http://schemas.openxmlformats.org/officeDocument/2006/relationships/slide" Target="slides/slide64.xml"/><Relationship Id="rId2" Type="http://schemas.openxmlformats.org/officeDocument/2006/relationships/slide" Target="slides/slide18.xml"/><Relationship Id="rId16" Type="http://schemas.openxmlformats.org/officeDocument/2006/relationships/slide" Target="slides/slide49.xml"/><Relationship Id="rId20" Type="http://schemas.openxmlformats.org/officeDocument/2006/relationships/slide" Target="slides/slide57.xml"/><Relationship Id="rId1" Type="http://schemas.openxmlformats.org/officeDocument/2006/relationships/slide" Target="slides/slide1.xml"/><Relationship Id="rId6" Type="http://schemas.openxmlformats.org/officeDocument/2006/relationships/slide" Target="slides/slide26.xml"/><Relationship Id="rId11" Type="http://schemas.openxmlformats.org/officeDocument/2006/relationships/slide" Target="slides/slide38.xml"/><Relationship Id="rId24" Type="http://schemas.openxmlformats.org/officeDocument/2006/relationships/slide" Target="slides/slide63.xml"/><Relationship Id="rId5" Type="http://schemas.openxmlformats.org/officeDocument/2006/relationships/slide" Target="slides/slide23.xml"/><Relationship Id="rId15" Type="http://schemas.openxmlformats.org/officeDocument/2006/relationships/slide" Target="slides/slide45.xml"/><Relationship Id="rId23" Type="http://schemas.openxmlformats.org/officeDocument/2006/relationships/slide" Target="slides/slide62.xml"/><Relationship Id="rId28" Type="http://schemas.openxmlformats.org/officeDocument/2006/relationships/slide" Target="slides/slide67.xml"/><Relationship Id="rId10" Type="http://schemas.openxmlformats.org/officeDocument/2006/relationships/slide" Target="slides/slide37.xml"/><Relationship Id="rId19" Type="http://schemas.openxmlformats.org/officeDocument/2006/relationships/slide" Target="slides/slide53.xml"/><Relationship Id="rId4" Type="http://schemas.openxmlformats.org/officeDocument/2006/relationships/slide" Target="slides/slide22.xml"/><Relationship Id="rId9" Type="http://schemas.openxmlformats.org/officeDocument/2006/relationships/slide" Target="slides/slide35.xml"/><Relationship Id="rId14" Type="http://schemas.openxmlformats.org/officeDocument/2006/relationships/slide" Target="slides/slide41.xml"/><Relationship Id="rId22" Type="http://schemas.openxmlformats.org/officeDocument/2006/relationships/slide" Target="slides/slide61.xml"/><Relationship Id="rId2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2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Times New Roman" pitchFamily="18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Times New Roman" pitchFamily="18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Times New Roman" pitchFamily="18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Times New Roman" charset="0"/>
              </a:defRPr>
            </a:lvl1pPr>
          </a:lstStyle>
          <a:p>
            <a:fld id="{644BFB87-B20B-4348-8010-4B37F9CC87FF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84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2CC77D3-7EBC-E84F-8D84-34CC3F2B6243}" type="datetime1">
              <a:rPr lang="zh-TW" altLang="en-US"/>
              <a:pPr/>
              <a:t>2020/9/22</a:t>
            </a:fld>
            <a:endParaRPr lang="en-US" altLang="zh-TW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2362200" y="6248400"/>
            <a:ext cx="5029200" cy="457200"/>
          </a:xfrm>
        </p:spPr>
        <p:txBody>
          <a:bodyPr/>
          <a:lstStyle>
            <a:lvl1pPr>
              <a:defRPr>
                <a:latin typeface="Tahoma" charset="0"/>
                <a:ea typeface="新細明體" charset="0"/>
                <a:cs typeface="新細明體" charset="0"/>
              </a:defRPr>
            </a:lvl1pPr>
          </a:lstStyle>
          <a:p>
            <a:pPr>
              <a:defRPr/>
            </a:pPr>
            <a:r>
              <a:rPr lang="en-US" altLang="zh-TW"/>
              <a:t>1</a:t>
            </a: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8580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solidFill>
                  <a:schemeClr val="accent1"/>
                </a:solidFill>
              </a:defRPr>
            </a:lvl1pPr>
          </a:lstStyle>
          <a:p>
            <a:fld id="{6B37EC6A-7E6F-2240-8B7B-F5FF7A814A7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8303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2AEEEC-735A-6145-AF46-C8B80109A4B9}" type="datetime1">
              <a:rPr lang="zh-TW" altLang="en-US"/>
              <a:pPr/>
              <a:t>2020/9/22</a:t>
            </a:fld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97675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269038" y="296863"/>
            <a:ext cx="1954212" cy="550068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04813" y="296863"/>
            <a:ext cx="5711825" cy="550068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645666-2794-4849-9000-D66035030D91}" type="datetime1">
              <a:rPr lang="zh-TW" altLang="en-US"/>
              <a:pPr/>
              <a:t>2020/9/22</a:t>
            </a:fld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67447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0213" y="296863"/>
            <a:ext cx="7793037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04813" y="1682750"/>
            <a:ext cx="38100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367213" y="1682750"/>
            <a:ext cx="38100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8017DF-F5B9-BE41-95F5-44D00B79F41E}" type="datetime1">
              <a:rPr lang="zh-TW" altLang="en-US"/>
              <a:pPr/>
              <a:t>2020/9/22</a:t>
            </a:fld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086151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0EF429-566A-344D-8655-294B64227AE7}" type="datetime1">
              <a:rPr lang="zh-TW" altLang="en-US"/>
              <a:pPr/>
              <a:t>2020/9/22</a:t>
            </a:fld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742335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58C4E6-D5E6-9B4B-AB30-9928051733E0}" type="datetime1">
              <a:rPr lang="zh-TW" altLang="en-US"/>
              <a:pPr/>
              <a:t>2020/9/22</a:t>
            </a:fld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44628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04813" y="168275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367213" y="168275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4F1140-80CC-9348-99EE-3970F153133E}" type="datetime1">
              <a:rPr lang="zh-TW" altLang="en-US"/>
              <a:pPr/>
              <a:t>2020/9/22</a:t>
            </a:fld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11938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32F29C-CC1F-0C4F-9815-9A08501B02DA}" type="datetime1">
              <a:rPr lang="zh-TW" altLang="en-US"/>
              <a:pPr/>
              <a:t>2020/9/22</a:t>
            </a:fld>
            <a:endParaRPr lang="en-US" altLang="zh-TW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103230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7AC252-9189-C040-A728-D6B38195C1CA}" type="datetime1">
              <a:rPr lang="zh-TW" altLang="en-US"/>
              <a:pPr/>
              <a:t>2020/9/22</a:t>
            </a:fld>
            <a:endParaRPr lang="en-US" altLang="zh-TW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415192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D59E10-97FB-FB44-9EE8-A26A40B5940A}" type="datetime1">
              <a:rPr lang="zh-TW" altLang="en-US"/>
              <a:pPr/>
              <a:t>2020/9/22</a:t>
            </a:fld>
            <a:endParaRPr lang="en-US" altLang="zh-TW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755595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57131C-38B2-BB49-B57A-91C960D1E393}" type="datetime1">
              <a:rPr lang="zh-TW" altLang="en-US"/>
              <a:pPr/>
              <a:t>2020/9/22</a:t>
            </a:fld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017002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64F72F-5B75-6047-9903-AE32873FEEDC}" type="datetime1">
              <a:rPr lang="zh-TW" altLang="en-US"/>
              <a:pPr/>
              <a:t>2020/9/22</a:t>
            </a:fld>
            <a:endParaRPr lang="en-US" altLang="zh-TW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738237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430213" y="296863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4813" y="168275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741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15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solidFill>
                  <a:schemeClr val="accent1"/>
                </a:solidFill>
              </a:defRPr>
            </a:lvl1pPr>
          </a:lstStyle>
          <a:p>
            <a:fld id="{CA472DF0-06DE-B84A-AD5D-57E9D55A3D42}" type="datetime1">
              <a:rPr lang="zh-TW" altLang="en-US"/>
              <a:pPr/>
              <a:t>2020/9/22</a:t>
            </a:fld>
            <a:endParaRPr lang="en-US" altLang="zh-TW"/>
          </a:p>
        </p:txBody>
      </p:sp>
      <p:sp>
        <p:nvSpPr>
          <p:cNvPr id="1742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66900" y="6324600"/>
            <a:ext cx="525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solidFill>
                  <a:schemeClr val="accent1"/>
                </a:solidFill>
                <a:latin typeface="Tahoma" pitchFamily="34" charset="0"/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新細明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  <a:cs typeface="新細明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  <a:cs typeface="新細明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  <a:cs typeface="新細明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  <a:cs typeface="新細明體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2"/>
        <a:buChar char="n"/>
        <a:defRPr kumimoji="1" sz="3200">
          <a:solidFill>
            <a:schemeClr val="tx1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9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6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0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1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1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4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3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4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30.bin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9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712788" y="2886075"/>
            <a:ext cx="7793037" cy="1143000"/>
          </a:xfrm>
        </p:spPr>
        <p:txBody>
          <a:bodyPr/>
          <a:lstStyle/>
          <a:p>
            <a:pPr algn="ctr" eaLnBrk="1" hangingPunct="1"/>
            <a:r>
              <a:rPr lang="en-US" altLang="zh-TW" b="1">
                <a:latin typeface="Comic Sans MS" charset="0"/>
              </a:rPr>
              <a:t>Computational Complexity</a:t>
            </a:r>
            <a:endParaRPr lang="en-US" altLang="zh-TW" sz="3200" b="1">
              <a:latin typeface="Comic Sans MS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>
          <a:xfrm>
            <a:off x="401638" y="246063"/>
            <a:ext cx="7793037" cy="982662"/>
          </a:xfrm>
        </p:spPr>
        <p:txBody>
          <a:bodyPr/>
          <a:lstStyle/>
          <a:p>
            <a:pPr eaLnBrk="1" hangingPunct="1"/>
            <a:r>
              <a:rPr lang="en-US" altLang="zh-TW" sz="4000"/>
              <a:t>Equivalence between PDA and CFL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9950" y="1770063"/>
            <a:ext cx="7307263" cy="2474912"/>
          </a:xfrm>
        </p:spPr>
        <p:txBody>
          <a:bodyPr/>
          <a:lstStyle/>
          <a:p>
            <a:pPr eaLnBrk="1" hangingPunct="1"/>
            <a:r>
              <a:rPr lang="en-US" altLang="zh-TW"/>
              <a:t>If </a:t>
            </a:r>
            <a:r>
              <a:rPr lang="en-US" altLang="zh-TW" i="1"/>
              <a:t>L</a:t>
            </a:r>
            <a:r>
              <a:rPr lang="en-US" altLang="zh-TW"/>
              <a:t> is a context-free language, there exists a PDA </a:t>
            </a:r>
            <a:r>
              <a:rPr lang="en-US" altLang="zh-TW" i="1"/>
              <a:t>M</a:t>
            </a:r>
            <a:r>
              <a:rPr lang="en-US" altLang="zh-TW"/>
              <a:t> such that </a:t>
            </a:r>
            <a:r>
              <a:rPr lang="en-US" altLang="zh-TW" i="1"/>
              <a:t>L</a:t>
            </a:r>
            <a:r>
              <a:rPr lang="en-US" altLang="zh-TW"/>
              <a:t> = </a:t>
            </a:r>
            <a:r>
              <a:rPr lang="en-US" altLang="zh-TW" i="1"/>
              <a:t>N</a:t>
            </a:r>
            <a:r>
              <a:rPr lang="en-US" altLang="zh-TW"/>
              <a:t>(</a:t>
            </a:r>
            <a:r>
              <a:rPr lang="en-US" altLang="zh-TW" i="1"/>
              <a:t>M</a:t>
            </a:r>
            <a:r>
              <a:rPr lang="en-US" altLang="zh-TW"/>
              <a:t>)</a:t>
            </a:r>
          </a:p>
          <a:p>
            <a:pPr eaLnBrk="1" hangingPunct="1"/>
            <a:r>
              <a:rPr lang="en-US" altLang="zh-TW"/>
              <a:t>If </a:t>
            </a:r>
            <a:r>
              <a:rPr lang="en-US" altLang="zh-TW" i="1"/>
              <a:t>L</a:t>
            </a:r>
            <a:r>
              <a:rPr lang="en-US" altLang="zh-TW"/>
              <a:t> = </a:t>
            </a:r>
            <a:r>
              <a:rPr lang="en-US" altLang="zh-TW" i="1"/>
              <a:t>N</a:t>
            </a:r>
            <a:r>
              <a:rPr lang="en-US" altLang="zh-TW"/>
              <a:t>(</a:t>
            </a:r>
            <a:r>
              <a:rPr lang="en-US" altLang="zh-TW" i="1"/>
              <a:t>M</a:t>
            </a:r>
            <a:r>
              <a:rPr lang="en-US" altLang="zh-TW"/>
              <a:t>)  for some PDA </a:t>
            </a:r>
            <a:r>
              <a:rPr lang="en-US" altLang="zh-TW" i="1"/>
              <a:t>M</a:t>
            </a:r>
            <a:r>
              <a:rPr lang="en-US" altLang="zh-TW"/>
              <a:t>, then L is a context-free language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50" y="392113"/>
            <a:ext cx="7793038" cy="982662"/>
          </a:xfrm>
        </p:spPr>
        <p:txBody>
          <a:bodyPr/>
          <a:lstStyle/>
          <a:p>
            <a:pPr eaLnBrk="1" hangingPunct="1"/>
            <a:r>
              <a:rPr lang="en-US" altLang="zh-TW" sz="4000"/>
              <a:t>Languages that are not context-free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1682750"/>
            <a:ext cx="8150225" cy="4114800"/>
          </a:xfrm>
        </p:spPr>
        <p:txBody>
          <a:bodyPr/>
          <a:lstStyle/>
          <a:p>
            <a:pPr eaLnBrk="1" hangingPunct="1"/>
            <a:r>
              <a:rPr lang="en-US" altLang="zh-TW"/>
              <a:t>{</a:t>
            </a:r>
            <a:r>
              <a:rPr lang="en-US" altLang="zh-TW" i="1"/>
              <a:t>ww</a:t>
            </a:r>
            <a:r>
              <a:rPr lang="en-US" altLang="zh-TW"/>
              <a:t>| </a:t>
            </a:r>
            <a:r>
              <a:rPr lang="en-US" altLang="zh-TW" i="1"/>
              <a:t>w</a:t>
            </a:r>
            <a:r>
              <a:rPr lang="en-US" altLang="zh-TW"/>
              <a:t> is in (</a:t>
            </a:r>
            <a:r>
              <a:rPr lang="en-US" altLang="zh-TW" i="1"/>
              <a:t>a</a:t>
            </a:r>
            <a:r>
              <a:rPr lang="en-US" altLang="zh-TW"/>
              <a:t>+</a:t>
            </a:r>
            <a:r>
              <a:rPr lang="en-US" altLang="zh-TW" i="1"/>
              <a:t>b</a:t>
            </a:r>
            <a:r>
              <a:rPr lang="en-US" altLang="zh-TW"/>
              <a:t>)*}</a:t>
            </a:r>
          </a:p>
          <a:p>
            <a:pPr eaLnBrk="1" hangingPunct="1"/>
            <a:r>
              <a:rPr lang="en-US" altLang="zh-TW"/>
              <a:t>{</a:t>
            </a:r>
            <a:r>
              <a:rPr lang="en-US" altLang="zh-TW" i="1"/>
              <a:t>a</a:t>
            </a:r>
            <a:r>
              <a:rPr lang="en-US" altLang="zh-TW" i="1" baseline="30000"/>
              <a:t>i</a:t>
            </a:r>
            <a:r>
              <a:rPr lang="en-US" altLang="zh-TW" i="1"/>
              <a:t>b</a:t>
            </a:r>
            <a:r>
              <a:rPr lang="en-US" altLang="zh-TW" i="1" baseline="30000"/>
              <a:t>j</a:t>
            </a:r>
            <a:r>
              <a:rPr lang="en-US" altLang="zh-TW" i="1"/>
              <a:t>c</a:t>
            </a:r>
            <a:r>
              <a:rPr lang="en-US" altLang="zh-TW" i="1" baseline="30000"/>
              <a:t>k</a:t>
            </a:r>
            <a:r>
              <a:rPr lang="en-US" altLang="zh-TW" baseline="30000"/>
              <a:t>|</a:t>
            </a:r>
            <a:r>
              <a:rPr lang="en-US" altLang="zh-TW" i="1"/>
              <a:t>i</a:t>
            </a:r>
            <a:r>
              <a:rPr lang="en-US" altLang="zh-TW"/>
              <a:t>&lt;</a:t>
            </a:r>
            <a:r>
              <a:rPr lang="en-US" altLang="zh-TW" i="1"/>
              <a:t>j</a:t>
            </a:r>
            <a:r>
              <a:rPr lang="en-US" altLang="zh-TW"/>
              <a:t>&lt;</a:t>
            </a:r>
            <a:r>
              <a:rPr lang="en-US" altLang="zh-TW" i="1"/>
              <a:t>k</a:t>
            </a:r>
            <a:r>
              <a:rPr lang="en-US" altLang="zh-TW"/>
              <a:t>}</a:t>
            </a:r>
          </a:p>
          <a:p>
            <a:pPr eaLnBrk="1" hangingPunct="1"/>
            <a:r>
              <a:rPr lang="en-US" altLang="zh-TW"/>
              <a:t>…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" y="522288"/>
            <a:ext cx="7793038" cy="708025"/>
          </a:xfrm>
        </p:spPr>
        <p:txBody>
          <a:bodyPr/>
          <a:lstStyle/>
          <a:p>
            <a:pPr eaLnBrk="1" hangingPunct="1"/>
            <a:r>
              <a:rPr lang="en-US" altLang="zh-TW" sz="3600"/>
              <a:t>Hierarchy Theorem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7850" y="158115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TW"/>
              <a:t>The regular sets are properly contained in the context-free languages</a:t>
            </a:r>
          </a:p>
          <a:p>
            <a:pPr eaLnBrk="1" hangingPunct="1"/>
            <a:r>
              <a:rPr lang="en-US" altLang="zh-TW"/>
              <a:t>The CFL’s not containing the empty string are properly contained in the context-sensitive languages</a:t>
            </a:r>
          </a:p>
          <a:p>
            <a:pPr eaLnBrk="1" hangingPunct="1"/>
            <a:r>
              <a:rPr lang="en-US" altLang="zh-TW"/>
              <a:t>The CSL’s are properly contained in the r.e. sets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430213" y="368300"/>
            <a:ext cx="7793037" cy="708025"/>
          </a:xfrm>
        </p:spPr>
        <p:txBody>
          <a:bodyPr/>
          <a:lstStyle/>
          <a:p>
            <a:pPr eaLnBrk="1" hangingPunct="1"/>
            <a:r>
              <a:rPr lang="en-US" altLang="zh-TW" sz="3600"/>
              <a:t>Will a TM halt on a specific instance?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2300" y="1858963"/>
            <a:ext cx="7816850" cy="2662237"/>
          </a:xfrm>
        </p:spPr>
        <p:txBody>
          <a:bodyPr/>
          <a:lstStyle/>
          <a:p>
            <a:pPr eaLnBrk="1" hangingPunct="1"/>
            <a:r>
              <a:rPr lang="en-US" altLang="zh-TW"/>
              <a:t>The language accepted by a TM is said to be </a:t>
            </a:r>
            <a:r>
              <a:rPr lang="en-US" altLang="zh-TW" i="1"/>
              <a:t>recursively enumerable</a:t>
            </a:r>
            <a:r>
              <a:rPr lang="en-US" altLang="zh-TW"/>
              <a:t> (r.e.)</a:t>
            </a:r>
          </a:p>
          <a:p>
            <a:pPr eaLnBrk="1" hangingPunct="1"/>
            <a:r>
              <a:rPr lang="en-US" altLang="zh-TW"/>
              <a:t>A subclass of r.e. sets, called </a:t>
            </a:r>
            <a:r>
              <a:rPr lang="en-US" altLang="zh-TW" i="1"/>
              <a:t>recursive sets</a:t>
            </a:r>
            <a:r>
              <a:rPr lang="en-US" altLang="zh-TW"/>
              <a:t>, are those languages accepted by at least one TM that halts on all inputs</a:t>
            </a:r>
          </a:p>
          <a:p>
            <a:pPr eaLnBrk="1" hangingPunct="1"/>
            <a:endParaRPr lang="en-US" altLang="zh-TW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8788" y="-203200"/>
            <a:ext cx="7793037" cy="1143000"/>
          </a:xfrm>
        </p:spPr>
        <p:txBody>
          <a:bodyPr/>
          <a:lstStyle/>
          <a:p>
            <a:pPr eaLnBrk="1" hangingPunct="1"/>
            <a:r>
              <a:rPr lang="en-US" altLang="zh-TW" sz="4000"/>
              <a:t>Post Correspondence Problem (PCP)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6413" y="1312863"/>
            <a:ext cx="7772400" cy="2865437"/>
          </a:xfrm>
        </p:spPr>
        <p:txBody>
          <a:bodyPr/>
          <a:lstStyle/>
          <a:p>
            <a:pPr eaLnBrk="1" hangingPunct="1"/>
            <a:r>
              <a:rPr lang="en-US" altLang="zh-TW"/>
              <a:t>Instance: two lists </a:t>
            </a:r>
            <a:r>
              <a:rPr lang="en-US" altLang="zh-TW" i="1"/>
              <a:t>A</a:t>
            </a:r>
            <a:r>
              <a:rPr lang="en-US" altLang="zh-TW"/>
              <a:t> = </a:t>
            </a:r>
            <a:r>
              <a:rPr lang="en-US" altLang="zh-TW" i="1"/>
              <a:t>w</a:t>
            </a:r>
            <a:r>
              <a:rPr lang="en-US" altLang="zh-TW" baseline="-25000"/>
              <a:t>1</a:t>
            </a:r>
            <a:r>
              <a:rPr lang="en-US" altLang="zh-TW"/>
              <a:t>, </a:t>
            </a:r>
            <a:r>
              <a:rPr lang="en-US" altLang="zh-TW" i="1"/>
              <a:t>w</a:t>
            </a:r>
            <a:r>
              <a:rPr lang="en-US" altLang="zh-TW" baseline="-25000"/>
              <a:t>2</a:t>
            </a:r>
            <a:r>
              <a:rPr lang="en-US" altLang="zh-TW"/>
              <a:t>, …, </a:t>
            </a:r>
            <a:r>
              <a:rPr lang="en-US" altLang="zh-TW" i="1"/>
              <a:t>w</a:t>
            </a:r>
            <a:r>
              <a:rPr lang="en-US" altLang="zh-TW" i="1" baseline="-25000"/>
              <a:t>k</a:t>
            </a:r>
            <a:r>
              <a:rPr lang="en-US" altLang="zh-TW"/>
              <a:t> and </a:t>
            </a:r>
            <a:r>
              <a:rPr lang="en-US" altLang="zh-TW" i="1"/>
              <a:t>B</a:t>
            </a:r>
            <a:r>
              <a:rPr lang="en-US" altLang="zh-TW"/>
              <a:t> = </a:t>
            </a:r>
            <a:r>
              <a:rPr lang="en-US" altLang="zh-TW" i="1"/>
              <a:t>x</a:t>
            </a:r>
            <a:r>
              <a:rPr lang="en-US" altLang="zh-TW" baseline="-25000"/>
              <a:t>1</a:t>
            </a:r>
            <a:r>
              <a:rPr lang="en-US" altLang="zh-TW"/>
              <a:t>, </a:t>
            </a:r>
            <a:r>
              <a:rPr lang="en-US" altLang="zh-TW" i="1"/>
              <a:t>x</a:t>
            </a:r>
            <a:r>
              <a:rPr lang="en-US" altLang="zh-TW" baseline="-25000"/>
              <a:t>2</a:t>
            </a:r>
            <a:r>
              <a:rPr lang="en-US" altLang="zh-TW"/>
              <a:t>, …, </a:t>
            </a:r>
            <a:r>
              <a:rPr lang="en-US" altLang="zh-TW" i="1"/>
              <a:t>x</a:t>
            </a:r>
            <a:r>
              <a:rPr lang="en-US" altLang="zh-TW" i="1" baseline="-25000"/>
              <a:t>k</a:t>
            </a:r>
            <a:r>
              <a:rPr lang="en-US" altLang="zh-TW"/>
              <a:t>, of strings over some alphabet </a:t>
            </a:r>
            <a:r>
              <a:rPr lang="en-US" altLang="zh-TW">
                <a:latin typeface="Symbol" charset="2"/>
              </a:rPr>
              <a:t>S</a:t>
            </a:r>
            <a:r>
              <a:rPr lang="en-US" altLang="zh-TW"/>
              <a:t>.</a:t>
            </a:r>
          </a:p>
          <a:p>
            <a:pPr eaLnBrk="1" hangingPunct="1"/>
            <a:r>
              <a:rPr lang="en-US" altLang="zh-TW"/>
              <a:t>Question: Is there any sequence of integers </a:t>
            </a:r>
            <a:r>
              <a:rPr lang="en-US" altLang="zh-TW" i="1"/>
              <a:t>i</a:t>
            </a:r>
            <a:r>
              <a:rPr lang="en-US" altLang="zh-TW" baseline="-25000"/>
              <a:t>1</a:t>
            </a:r>
            <a:r>
              <a:rPr lang="en-US" altLang="zh-TW"/>
              <a:t>, </a:t>
            </a:r>
            <a:r>
              <a:rPr lang="en-US" altLang="zh-TW" i="1"/>
              <a:t>i</a:t>
            </a:r>
            <a:r>
              <a:rPr lang="en-US" altLang="zh-TW" baseline="-25000"/>
              <a:t>2</a:t>
            </a:r>
            <a:r>
              <a:rPr lang="en-US" altLang="zh-TW"/>
              <a:t>, …, </a:t>
            </a:r>
            <a:r>
              <a:rPr lang="en-US" altLang="zh-TW" i="1"/>
              <a:t>i</a:t>
            </a:r>
            <a:r>
              <a:rPr lang="en-US" altLang="zh-TW" i="1" baseline="-25000"/>
              <a:t>m</a:t>
            </a:r>
            <a:r>
              <a:rPr lang="en-US" altLang="zh-TW"/>
              <a:t> with </a:t>
            </a:r>
            <a:r>
              <a:rPr lang="en-US" altLang="zh-TW" i="1"/>
              <a:t>m</a:t>
            </a:r>
            <a:r>
              <a:rPr lang="en-US" altLang="zh-TW"/>
              <a:t> &gt; 1 such that</a:t>
            </a:r>
          </a:p>
          <a:p>
            <a:pPr eaLnBrk="1" hangingPunct="1">
              <a:buFont typeface="Wingdings" charset="2"/>
              <a:buNone/>
            </a:pPr>
            <a:endParaRPr lang="en-US" altLang="zh-TW"/>
          </a:p>
        </p:txBody>
      </p:sp>
      <p:graphicFrame>
        <p:nvGraphicFramePr>
          <p:cNvPr id="31747" name="Object 5"/>
          <p:cNvGraphicFramePr>
            <a:graphicFrameLocks noChangeAspect="1"/>
          </p:cNvGraphicFramePr>
          <p:nvPr/>
        </p:nvGraphicFramePr>
        <p:xfrm>
          <a:off x="1720850" y="4427538"/>
          <a:ext cx="5392738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9" name="方程式" r:id="rId3" imgW="1524000" imgH="241300" progId="Equation.3">
                  <p:embed/>
                </p:oleObj>
              </mc:Choice>
              <mc:Fallback>
                <p:oleObj name="方程式" r:id="rId3" imgW="15240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850" y="4427538"/>
                        <a:ext cx="5392738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Line 6"/>
          <p:cNvSpPr>
            <a:spLocks noChangeShapeType="1"/>
          </p:cNvSpPr>
          <p:nvPr/>
        </p:nvSpPr>
        <p:spPr bwMode="auto">
          <a:xfrm flipV="1">
            <a:off x="914400" y="3857625"/>
            <a:ext cx="7091363" cy="47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130057" name="Text Box 9"/>
          <p:cNvSpPr txBox="1">
            <a:spLocks noChangeArrowheads="1"/>
          </p:cNvSpPr>
          <p:nvPr/>
        </p:nvSpPr>
        <p:spPr bwMode="auto">
          <a:xfrm>
            <a:off x="1082675" y="5886450"/>
            <a:ext cx="4306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2800">
                <a:solidFill>
                  <a:srgbClr val="FF0000"/>
                </a:solidFill>
                <a:latin typeface="Times New Roman" charset="0"/>
              </a:rPr>
              <a:t>This instance has no solution</a:t>
            </a:r>
          </a:p>
        </p:txBody>
      </p:sp>
      <p:graphicFrame>
        <p:nvGraphicFramePr>
          <p:cNvPr id="32771" name="Object 6"/>
          <p:cNvGraphicFramePr>
            <a:graphicFrameLocks noChangeAspect="1"/>
          </p:cNvGraphicFramePr>
          <p:nvPr/>
        </p:nvGraphicFramePr>
        <p:xfrm>
          <a:off x="977900" y="412750"/>
          <a:ext cx="6100763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3" name="方程式" r:id="rId3" imgW="1651000" imgH="457200" progId="Equation.3">
                  <p:embed/>
                </p:oleObj>
              </mc:Choice>
              <mc:Fallback>
                <p:oleObj name="方程式" r:id="rId3" imgW="16510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412750"/>
                        <a:ext cx="6100763" cy="131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7" name="Object 7"/>
          <p:cNvGraphicFramePr>
            <a:graphicFrameLocks noChangeAspect="1"/>
          </p:cNvGraphicFramePr>
          <p:nvPr/>
        </p:nvGraphicFramePr>
        <p:xfrm>
          <a:off x="1017588" y="1789113"/>
          <a:ext cx="4987925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4" name="方程式" r:id="rId5" imgW="1333500" imgH="431800" progId="Equation.3">
                  <p:embed/>
                </p:oleObj>
              </mc:Choice>
              <mc:Fallback>
                <p:oleObj name="方程式" r:id="rId5" imgW="1333500" imgH="431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8" y="1789113"/>
                        <a:ext cx="4987925" cy="125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8" name="Object 8"/>
          <p:cNvGraphicFramePr>
            <a:graphicFrameLocks noChangeAspect="1"/>
          </p:cNvGraphicFramePr>
          <p:nvPr/>
        </p:nvGraphicFramePr>
        <p:xfrm>
          <a:off x="917575" y="3065463"/>
          <a:ext cx="7673975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5" name="方程式" r:id="rId7" imgW="2082800" imgH="228600" progId="Equation.3">
                  <p:embed/>
                </p:oleObj>
              </mc:Choice>
              <mc:Fallback>
                <p:oleObj name="方程式" r:id="rId7" imgW="20828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" y="3065463"/>
                        <a:ext cx="7673975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9" name="Object 9"/>
          <p:cNvGraphicFramePr>
            <a:graphicFrameLocks noChangeAspect="1"/>
          </p:cNvGraphicFramePr>
          <p:nvPr/>
        </p:nvGraphicFramePr>
        <p:xfrm>
          <a:off x="1074738" y="4318000"/>
          <a:ext cx="6148387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6" name="方程式" r:id="rId9" imgW="1663700" imgH="457200" progId="Equation.3">
                  <p:embed/>
                </p:oleObj>
              </mc:Choice>
              <mc:Fallback>
                <p:oleObj name="方程式" r:id="rId9" imgW="1663700" imgH="457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4318000"/>
                        <a:ext cx="6148387" cy="13112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30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454025" y="1881188"/>
            <a:ext cx="8402638" cy="2303462"/>
          </a:xfrm>
        </p:spPr>
        <p:txBody>
          <a:bodyPr/>
          <a:lstStyle/>
          <a:p>
            <a:pPr algn="ctr" eaLnBrk="1" hangingPunct="1"/>
            <a:r>
              <a:rPr lang="en-US" altLang="zh-TW" sz="4000"/>
              <a:t>Solvable/Computable/Decidable</a:t>
            </a:r>
            <a:br>
              <a:rPr lang="en-US" altLang="zh-TW" sz="4000"/>
            </a:br>
            <a:br>
              <a:rPr lang="en-US" altLang="zh-TW" sz="4000"/>
            </a:br>
            <a:r>
              <a:rPr lang="en-US" altLang="zh-TW" sz="4000"/>
              <a:t>Solvability/Computability/Decidability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430213" y="296863"/>
            <a:ext cx="5791200" cy="1143000"/>
          </a:xfrm>
        </p:spPr>
        <p:txBody>
          <a:bodyPr/>
          <a:lstStyle/>
          <a:p>
            <a:pPr eaLnBrk="1" hangingPunct="1"/>
            <a:r>
              <a:rPr lang="en-US" altLang="zh-TW"/>
              <a:t>Algorithm Vs. Program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0300" y="1812925"/>
            <a:ext cx="7150100" cy="3675063"/>
          </a:xfrm>
        </p:spPr>
        <p:txBody>
          <a:bodyPr/>
          <a:lstStyle/>
          <a:p>
            <a:pPr eaLnBrk="1" hangingPunct="1"/>
            <a:r>
              <a:rPr lang="en-US" altLang="zh-TW"/>
              <a:t>An algorithm is a computational procedure (a sequence of computational steps) that transforms the input into the output.</a:t>
            </a:r>
          </a:p>
          <a:p>
            <a:pPr eaLnBrk="1" hangingPunct="1"/>
            <a:r>
              <a:rPr lang="en-US" altLang="zh-TW"/>
              <a:t>A program is the realization of an algorithm via a specific programming language.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600075" y="207963"/>
            <a:ext cx="7793038" cy="1143000"/>
          </a:xfrm>
        </p:spPr>
        <p:txBody>
          <a:bodyPr/>
          <a:lstStyle/>
          <a:p>
            <a:pPr algn="ctr" eaLnBrk="1" hangingPunct="1"/>
            <a:r>
              <a:rPr lang="en-US" altLang="zh-TW" sz="4000"/>
              <a:t>Complexity functions with respect to Problem sizes </a:t>
            </a:r>
          </a:p>
        </p:txBody>
      </p:sp>
      <p:graphicFrame>
        <p:nvGraphicFramePr>
          <p:cNvPr id="48132" name="Group 4"/>
          <p:cNvGraphicFramePr>
            <a:graphicFrameLocks noGrp="1"/>
          </p:cNvGraphicFramePr>
          <p:nvPr/>
        </p:nvGraphicFramePr>
        <p:xfrm>
          <a:off x="900113" y="1628775"/>
          <a:ext cx="7391400" cy="4064001"/>
        </p:xfrm>
        <a:graphic>
          <a:graphicData uri="http://schemas.openxmlformats.org/drawingml/2006/table">
            <a:tbl>
              <a:tblPr/>
              <a:tblGrid>
                <a:gridCol w="1477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7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79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9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1" lang="zh-TW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新細明體" charset="0"/>
                        <a:cs typeface="新細明體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   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10</a:t>
                      </a:r>
                      <a:r>
                        <a:rPr kumimoji="1" lang="en-US" altLang="zh-TW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2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10</a:t>
                      </a:r>
                      <a:r>
                        <a:rPr kumimoji="1" lang="en-US" altLang="zh-TW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3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10</a:t>
                      </a:r>
                      <a:r>
                        <a:rPr kumimoji="1" lang="en-US" altLang="zh-TW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4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log</a:t>
                      </a:r>
                      <a:r>
                        <a:rPr kumimoji="1" lang="en-US" altLang="zh-TW" sz="24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2</a:t>
                      </a:r>
                      <a:r>
                        <a:rPr kumimoji="1" lang="en-US" altLang="zh-TW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n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3.3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6.6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13.3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n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10</a:t>
                      </a:r>
                      <a:r>
                        <a:rPr kumimoji="1" lang="en-US" altLang="zh-TW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2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10</a:t>
                      </a:r>
                      <a:r>
                        <a:rPr kumimoji="1" lang="en-US" altLang="zh-TW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3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10</a:t>
                      </a:r>
                      <a:r>
                        <a:rPr kumimoji="1" lang="en-US" altLang="zh-TW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4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n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log</a:t>
                      </a:r>
                      <a:r>
                        <a:rPr kumimoji="1" lang="en-US" altLang="zh-TW" sz="24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2</a:t>
                      </a:r>
                      <a:r>
                        <a:rPr kumimoji="1" lang="en-US" altLang="zh-TW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n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0.33x10</a:t>
                      </a:r>
                      <a:r>
                        <a:rPr kumimoji="1" lang="en-US" altLang="zh-TW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2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0.7x10</a:t>
                      </a:r>
                      <a:r>
                        <a:rPr kumimoji="1" lang="en-US" altLang="zh-TW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3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10</a:t>
                      </a:r>
                      <a:r>
                        <a:rPr kumimoji="1" lang="en-US" altLang="zh-TW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4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1.3x10</a:t>
                      </a:r>
                      <a:r>
                        <a:rPr kumimoji="1" lang="en-US" altLang="zh-TW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5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n</a:t>
                      </a:r>
                      <a:r>
                        <a:rPr kumimoji="1" lang="en-US" altLang="zh-TW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2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10</a:t>
                      </a:r>
                      <a:r>
                        <a:rPr kumimoji="1" lang="en-US" altLang="zh-TW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2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10</a:t>
                      </a:r>
                      <a:r>
                        <a:rPr kumimoji="1" lang="en-US" altLang="zh-TW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4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10</a:t>
                      </a:r>
                      <a:r>
                        <a:rPr kumimoji="1" lang="en-US" altLang="zh-TW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6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10</a:t>
                      </a:r>
                      <a:r>
                        <a:rPr kumimoji="1" lang="en-US" altLang="zh-TW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8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2</a:t>
                      </a:r>
                      <a:r>
                        <a:rPr kumimoji="1" lang="en-US" altLang="zh-TW" sz="2400" b="1" i="1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n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1024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1.3x10</a:t>
                      </a:r>
                      <a:r>
                        <a:rPr kumimoji="1" lang="en-US" altLang="zh-TW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30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&gt;10</a:t>
                      </a:r>
                      <a:r>
                        <a:rPr kumimoji="1" lang="en-US" altLang="zh-TW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100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&gt;10</a:t>
                      </a:r>
                      <a:r>
                        <a:rPr kumimoji="1" lang="en-US" altLang="zh-TW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100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n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! 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3x10</a:t>
                      </a:r>
                      <a:r>
                        <a:rPr kumimoji="1" lang="en-US" altLang="zh-TW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6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&gt;10</a:t>
                      </a:r>
                      <a:r>
                        <a:rPr kumimoji="1" lang="en-US" altLang="zh-TW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100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&gt;10</a:t>
                      </a:r>
                      <a:r>
                        <a:rPr kumimoji="1" lang="en-US" altLang="zh-TW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100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&gt;10</a:t>
                      </a:r>
                      <a:r>
                        <a:rPr kumimoji="1" lang="en-US" altLang="zh-TW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100</a:t>
                      </a:r>
                      <a:r>
                        <a:rPr kumimoji="1" lang="en-US" altLang="zh-TW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新細明體" charset="0"/>
                          <a:cs typeface="新細明體" charset="0"/>
                        </a:rPr>
                        <a:t>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916" name="Rectangle 55"/>
          <p:cNvSpPr>
            <a:spLocks noChangeArrowheads="1"/>
          </p:cNvSpPr>
          <p:nvPr/>
        </p:nvSpPr>
        <p:spPr bwMode="auto">
          <a:xfrm>
            <a:off x="717550" y="3309938"/>
            <a:ext cx="7673975" cy="1296987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zh-TW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20875"/>
            <a:ext cx="8748713" cy="4937125"/>
          </a:xfrm>
          <a:noFill/>
        </p:spPr>
      </p:pic>
      <p:sp>
        <p:nvSpPr>
          <p:cNvPr id="37890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7848600" cy="1295400"/>
          </a:xfrm>
        </p:spPr>
        <p:txBody>
          <a:bodyPr/>
          <a:lstStyle/>
          <a:p>
            <a:pPr algn="ctr" eaLnBrk="1" hangingPunct="1"/>
            <a:r>
              <a:rPr lang="en-US" altLang="zh-TW" sz="3600"/>
              <a:t>Rate of growth of common computing time functions</a:t>
            </a:r>
            <a:r>
              <a:rPr lang="en-US" altLang="zh-TW"/>
              <a:t> </a:t>
            </a:r>
          </a:p>
        </p:txBody>
      </p:sp>
      <p:sp>
        <p:nvSpPr>
          <p:cNvPr id="49156" name="Oval 4"/>
          <p:cNvSpPr>
            <a:spLocks noChangeArrowheads="1"/>
          </p:cNvSpPr>
          <p:nvPr/>
        </p:nvSpPr>
        <p:spPr bwMode="auto">
          <a:xfrm>
            <a:off x="4340225" y="1966913"/>
            <a:ext cx="822325" cy="787400"/>
          </a:xfrm>
          <a:prstGeom prst="ellipse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012950" y="2355850"/>
            <a:ext cx="4883150" cy="2690813"/>
          </a:xfrm>
        </p:spPr>
        <p:txBody>
          <a:bodyPr/>
          <a:lstStyle/>
          <a:p>
            <a:pPr eaLnBrk="1" hangingPunct="1"/>
            <a:r>
              <a:rPr lang="en-US" altLang="zh-TW"/>
              <a:t>Machine (Computer)</a:t>
            </a:r>
          </a:p>
          <a:p>
            <a:pPr eaLnBrk="1" hangingPunct="1"/>
            <a:r>
              <a:rPr lang="en-US" altLang="zh-TW"/>
              <a:t>Complexity</a:t>
            </a:r>
          </a:p>
          <a:p>
            <a:pPr eaLnBrk="1" hangingPunct="1"/>
            <a:r>
              <a:rPr lang="en-US" altLang="zh-TW"/>
              <a:t>Language</a:t>
            </a:r>
          </a:p>
          <a:p>
            <a:pPr eaLnBrk="1" hangingPunct="1"/>
            <a:r>
              <a:rPr lang="en-US" altLang="zh-TW"/>
              <a:t>Mathematical Logic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 txBox="1">
            <a:spLocks noChangeArrowheads="1"/>
          </p:cNvSpPr>
          <p:nvPr/>
        </p:nvSpPr>
        <p:spPr bwMode="auto">
          <a:xfrm>
            <a:off x="444500" y="741363"/>
            <a:ext cx="8339138" cy="520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r>
              <a:rPr lang="en-US" altLang="zh-TW" sz="3200">
                <a:latin typeface="Times New Roman" charset="0"/>
              </a:rPr>
              <a:t>While some simple questions that are difficult to provide answers to, some sophisticated problems are easy to be resolved! </a:t>
            </a:r>
          </a:p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endParaRPr lang="en-US" altLang="zh-TW" sz="3200">
              <a:latin typeface="Times New Roman" charset="0"/>
            </a:endParaRPr>
          </a:p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r>
              <a:rPr lang="en-US" altLang="zh-TW" sz="3200">
                <a:latin typeface="Times New Roman" charset="0"/>
              </a:rPr>
              <a:t>How can we determine whether or not a problem is difficult?</a:t>
            </a:r>
          </a:p>
          <a:p>
            <a:pPr lvl="1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</a:pPr>
            <a:r>
              <a:rPr lang="en-US" altLang="zh-TW" sz="2800">
                <a:latin typeface="Times New Roman" charset="0"/>
              </a:rPr>
              <a:t>Develop a polynomial-time algorithm</a:t>
            </a:r>
          </a:p>
          <a:p>
            <a:pPr lvl="1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</a:pPr>
            <a:r>
              <a:rPr lang="en-US" altLang="zh-TW" sz="2800">
                <a:latin typeface="Times New Roman" charset="0"/>
              </a:rPr>
              <a:t>Design an NP-hardness proof</a:t>
            </a:r>
          </a:p>
          <a:p>
            <a:pPr lvl="1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</a:pPr>
            <a:r>
              <a:rPr lang="en-US" altLang="zh-TW" sz="2800">
                <a:latin typeface="Times New Roman" charset="0"/>
              </a:rPr>
              <a:t>Unfortunately, sometimes we cannot do either</a:t>
            </a:r>
          </a:p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endParaRPr lang="en-US" altLang="zh-TW" sz="3200">
              <a:latin typeface="Times New Roman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82613" y="1762124"/>
            <a:ext cx="7772400" cy="5095875"/>
          </a:xfrm>
        </p:spPr>
        <p:txBody>
          <a:bodyPr/>
          <a:lstStyle/>
          <a:p>
            <a:pPr algn="just" eaLnBrk="1" hangingPunct="1"/>
            <a:r>
              <a:rPr lang="en-US" altLang="zh-TW" dirty="0"/>
              <a:t>We can use the number of comparisons or movements to measure a sorting algorithm</a:t>
            </a:r>
          </a:p>
          <a:p>
            <a:pPr algn="just" eaLnBrk="1" hangingPunct="1"/>
            <a:r>
              <a:rPr lang="en-US" altLang="zh-TW" dirty="0"/>
              <a:t>Usually the time complexity of an algorithm is expressed in terms of the number of primitive steps when the algorithm is executed</a:t>
            </a:r>
          </a:p>
          <a:p>
            <a:pPr algn="just" eaLnBrk="1" hangingPunct="1"/>
            <a:r>
              <a:rPr lang="en-US" altLang="zh-TW" dirty="0"/>
              <a:t>The running time required by an algorithm can be expressed in terms of its input size, </a:t>
            </a:r>
            <a:r>
              <a:rPr lang="en-US" altLang="zh-TW" i="1" dirty="0"/>
              <a:t>n, or more precisely the input length</a:t>
            </a:r>
          </a:p>
        </p:txBody>
      </p:sp>
      <p:sp>
        <p:nvSpPr>
          <p:cNvPr id="39938" name="Rectangle 3"/>
          <p:cNvSpPr>
            <a:spLocks noChangeArrowheads="1"/>
          </p:cNvSpPr>
          <p:nvPr/>
        </p:nvSpPr>
        <p:spPr bwMode="auto">
          <a:xfrm>
            <a:off x="555625" y="647700"/>
            <a:ext cx="7504113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3600" b="1">
                <a:solidFill>
                  <a:schemeClr val="tx2"/>
                </a:solidFill>
                <a:latin typeface="Times New Roman" charset="0"/>
              </a:rPr>
              <a:t>Measurement</a:t>
            </a:r>
            <a:endParaRPr lang="en-US" altLang="zh-TW" sz="4400">
              <a:solidFill>
                <a:schemeClr val="tx2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428625" y="333375"/>
            <a:ext cx="6230938" cy="809625"/>
          </a:xfrm>
        </p:spPr>
        <p:txBody>
          <a:bodyPr/>
          <a:lstStyle/>
          <a:p>
            <a:pPr eaLnBrk="1" hangingPunct="1"/>
            <a:r>
              <a:rPr lang="en-US" altLang="zh-TW"/>
              <a:t>Computing time functions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7997825" cy="4608513"/>
          </a:xfrm>
        </p:spPr>
        <p:txBody>
          <a:bodyPr/>
          <a:lstStyle/>
          <a:p>
            <a:pPr eaLnBrk="1" hangingPunct="1"/>
            <a:r>
              <a:rPr lang="en-US" altLang="zh-TW" sz="2800" i="1"/>
              <a:t>O</a:t>
            </a:r>
            <a:r>
              <a:rPr lang="en-US" altLang="zh-TW" sz="2800"/>
              <a:t>(1) </a:t>
            </a:r>
            <a:r>
              <a:rPr lang="en-US" altLang="zh-TW" sz="2800">
                <a:sym typeface="Symbol" charset="2"/>
              </a:rPr>
              <a:t></a:t>
            </a:r>
            <a:r>
              <a:rPr lang="en-US" altLang="zh-TW" sz="2800"/>
              <a:t> </a:t>
            </a:r>
            <a:r>
              <a:rPr lang="en-US" altLang="zh-TW" sz="2800" i="1"/>
              <a:t>O</a:t>
            </a:r>
            <a:r>
              <a:rPr lang="en-US" altLang="zh-TW" sz="2800"/>
              <a:t>(log </a:t>
            </a:r>
            <a:r>
              <a:rPr lang="en-US" altLang="zh-TW" sz="2800" i="1"/>
              <a:t>n</a:t>
            </a:r>
            <a:r>
              <a:rPr lang="en-US" altLang="zh-TW" sz="2800"/>
              <a:t>) </a:t>
            </a:r>
            <a:r>
              <a:rPr lang="en-US" altLang="zh-TW" sz="2800">
                <a:sym typeface="Symbol" charset="2"/>
              </a:rPr>
              <a:t></a:t>
            </a:r>
            <a:r>
              <a:rPr lang="en-US" altLang="zh-TW" sz="2800"/>
              <a:t> </a:t>
            </a:r>
            <a:r>
              <a:rPr lang="en-US" altLang="zh-TW" sz="2800" i="1"/>
              <a:t>O</a:t>
            </a:r>
            <a:r>
              <a:rPr lang="en-US" altLang="zh-TW" sz="2800"/>
              <a:t>(</a:t>
            </a:r>
            <a:r>
              <a:rPr lang="en-US" altLang="zh-TW" sz="2800" i="1"/>
              <a:t>n</a:t>
            </a:r>
            <a:r>
              <a:rPr lang="en-US" altLang="zh-TW" sz="2800"/>
              <a:t>) </a:t>
            </a:r>
            <a:r>
              <a:rPr lang="en-US" altLang="zh-TW" sz="2800">
                <a:sym typeface="Symbol" charset="2"/>
              </a:rPr>
              <a:t></a:t>
            </a:r>
            <a:r>
              <a:rPr lang="en-US" altLang="zh-TW" sz="2800"/>
              <a:t> </a:t>
            </a:r>
            <a:r>
              <a:rPr lang="en-US" altLang="zh-TW" sz="2800" i="1"/>
              <a:t>O</a:t>
            </a:r>
            <a:r>
              <a:rPr lang="en-US" altLang="zh-TW" sz="2800"/>
              <a:t>(</a:t>
            </a:r>
            <a:r>
              <a:rPr lang="en-US" altLang="zh-TW" sz="2800" i="1"/>
              <a:t>n</a:t>
            </a:r>
            <a:r>
              <a:rPr lang="en-US" altLang="zh-TW" sz="2800"/>
              <a:t> log </a:t>
            </a:r>
            <a:r>
              <a:rPr lang="en-US" altLang="zh-TW" sz="2800" i="1"/>
              <a:t>n</a:t>
            </a:r>
            <a:r>
              <a:rPr lang="en-US" altLang="zh-TW" sz="2800"/>
              <a:t>) </a:t>
            </a:r>
            <a:r>
              <a:rPr lang="en-US" altLang="zh-TW" sz="2800">
                <a:sym typeface="Symbol" charset="2"/>
              </a:rPr>
              <a:t></a:t>
            </a:r>
            <a:r>
              <a:rPr lang="en-US" altLang="zh-TW" sz="2800"/>
              <a:t> </a:t>
            </a:r>
            <a:r>
              <a:rPr lang="en-US" altLang="zh-TW" sz="2800" i="1"/>
              <a:t>O</a:t>
            </a:r>
            <a:r>
              <a:rPr lang="en-US" altLang="zh-TW" sz="2800"/>
              <a:t>(</a:t>
            </a:r>
            <a:r>
              <a:rPr lang="en-US" altLang="zh-TW" sz="2800" i="1"/>
              <a:t>n</a:t>
            </a:r>
            <a:r>
              <a:rPr lang="en-US" altLang="zh-TW" sz="2800" baseline="30000">
                <a:sym typeface="Symbol" charset="2"/>
              </a:rPr>
              <a:t>2</a:t>
            </a:r>
            <a:r>
              <a:rPr lang="en-US" altLang="zh-TW" sz="2800">
                <a:sym typeface="Symbol" charset="2"/>
              </a:rPr>
              <a:t>) </a:t>
            </a:r>
            <a:r>
              <a:rPr lang="en-US" altLang="zh-TW" sz="2800"/>
              <a:t> </a:t>
            </a:r>
            <a:r>
              <a:rPr lang="en-US" altLang="zh-TW" sz="2800" i="1"/>
              <a:t>O</a:t>
            </a:r>
            <a:r>
              <a:rPr lang="en-US" altLang="zh-TW" sz="2800"/>
              <a:t>(</a:t>
            </a:r>
            <a:r>
              <a:rPr lang="en-US" altLang="zh-TW" sz="2800" i="1"/>
              <a:t>n</a:t>
            </a:r>
            <a:r>
              <a:rPr lang="en-US" altLang="zh-TW" sz="2800" baseline="30000">
                <a:sym typeface="Symbol" charset="2"/>
              </a:rPr>
              <a:t>3</a:t>
            </a:r>
            <a:r>
              <a:rPr lang="en-US" altLang="zh-TW" sz="2800">
                <a:sym typeface="Symbol" charset="2"/>
              </a:rPr>
              <a:t>) </a:t>
            </a:r>
            <a:r>
              <a:rPr lang="en-US" altLang="zh-TW" sz="2800"/>
              <a:t> </a:t>
            </a:r>
            <a:r>
              <a:rPr lang="en-US" altLang="zh-TW" sz="2800" i="1"/>
              <a:t>O</a:t>
            </a:r>
            <a:r>
              <a:rPr lang="en-US" altLang="zh-TW" sz="2800"/>
              <a:t>(2</a:t>
            </a:r>
            <a:r>
              <a:rPr lang="en-US" altLang="zh-TW" i="1" baseline="30000">
                <a:sym typeface="Symbol" charset="2"/>
              </a:rPr>
              <a:t>n</a:t>
            </a:r>
            <a:r>
              <a:rPr lang="en-US" altLang="zh-TW" sz="2800">
                <a:sym typeface="Symbol" charset="2"/>
              </a:rPr>
              <a:t>) </a:t>
            </a:r>
            <a:r>
              <a:rPr lang="en-US" altLang="zh-TW" sz="2800"/>
              <a:t> </a:t>
            </a:r>
            <a:r>
              <a:rPr lang="en-US" altLang="zh-TW" sz="2800" i="1"/>
              <a:t>O</a:t>
            </a:r>
            <a:r>
              <a:rPr lang="en-US" altLang="zh-TW" sz="2800"/>
              <a:t>(</a:t>
            </a:r>
            <a:r>
              <a:rPr lang="en-US" altLang="zh-TW" sz="2800" i="1"/>
              <a:t>n</a:t>
            </a:r>
            <a:r>
              <a:rPr lang="en-US" altLang="zh-TW" sz="2800"/>
              <a:t>!) </a:t>
            </a:r>
            <a:r>
              <a:rPr lang="en-US" altLang="zh-TW" sz="2800">
                <a:sym typeface="Symbol" charset="2"/>
              </a:rPr>
              <a:t></a:t>
            </a:r>
            <a:r>
              <a:rPr lang="en-US" altLang="zh-TW" sz="2800"/>
              <a:t> </a:t>
            </a:r>
            <a:r>
              <a:rPr lang="en-US" altLang="zh-TW" sz="2800" i="1"/>
              <a:t>O</a:t>
            </a:r>
            <a:r>
              <a:rPr lang="en-US" altLang="zh-TW" sz="2800"/>
              <a:t>(</a:t>
            </a:r>
            <a:r>
              <a:rPr lang="en-US" altLang="zh-TW" sz="2800" i="1"/>
              <a:t>n</a:t>
            </a:r>
            <a:r>
              <a:rPr lang="en-US" altLang="zh-TW" sz="2800" i="1" baseline="30000">
                <a:sym typeface="Symbol" charset="2"/>
              </a:rPr>
              <a:t>n</a:t>
            </a:r>
            <a:r>
              <a:rPr lang="en-US" altLang="zh-TW" sz="2800">
                <a:sym typeface="Symbol" charset="2"/>
              </a:rPr>
              <a:t>)</a:t>
            </a:r>
            <a:endParaRPr lang="en-US" altLang="zh-TW" sz="2800" u="sng">
              <a:solidFill>
                <a:schemeClr val="hlink"/>
              </a:solidFill>
              <a:sym typeface="Symbol" charset="2"/>
            </a:endParaRPr>
          </a:p>
          <a:p>
            <a:pPr lvl="1" eaLnBrk="1" hangingPunct="1"/>
            <a:r>
              <a:rPr lang="en-US" altLang="zh-TW">
                <a:solidFill>
                  <a:schemeClr val="hlink"/>
                </a:solidFill>
                <a:sym typeface="Symbol" charset="2"/>
              </a:rPr>
              <a:t>exponential algorithm</a:t>
            </a:r>
            <a:r>
              <a:rPr lang="en-US" altLang="zh-TW">
                <a:sym typeface="Symbol" charset="2"/>
              </a:rPr>
              <a:t>: O(2</a:t>
            </a:r>
            <a:r>
              <a:rPr lang="en-US" altLang="zh-TW" sz="3200" i="1" baseline="30000">
                <a:sym typeface="Symbol" charset="2"/>
              </a:rPr>
              <a:t>n</a:t>
            </a:r>
            <a:r>
              <a:rPr lang="en-US" altLang="zh-TW">
                <a:sym typeface="Symbol" charset="2"/>
              </a:rPr>
              <a:t>)</a:t>
            </a:r>
            <a:endParaRPr lang="en-US" altLang="zh-TW">
              <a:solidFill>
                <a:schemeClr val="hlink"/>
              </a:solidFill>
              <a:sym typeface="Symbol" charset="2"/>
            </a:endParaRPr>
          </a:p>
          <a:p>
            <a:pPr lvl="1" eaLnBrk="1" hangingPunct="1"/>
            <a:r>
              <a:rPr lang="en-US" altLang="zh-TW">
                <a:solidFill>
                  <a:schemeClr val="hlink"/>
                </a:solidFill>
                <a:sym typeface="Symbol" charset="2"/>
              </a:rPr>
              <a:t>polynomial algorithm</a:t>
            </a:r>
          </a:p>
          <a:p>
            <a:pPr eaLnBrk="1" hangingPunct="1"/>
            <a:endParaRPr lang="en-US" altLang="zh-TW" sz="2800">
              <a:sym typeface="Symbol" charset="2"/>
            </a:endParaRPr>
          </a:p>
          <a:p>
            <a:pPr eaLnBrk="1" hangingPunct="1"/>
            <a:r>
              <a:rPr lang="en-US" altLang="zh-TW" sz="2800">
                <a:sym typeface="Symbol" charset="2"/>
              </a:rPr>
              <a:t>Algorithm </a:t>
            </a:r>
            <a:r>
              <a:rPr lang="en-US" altLang="zh-TW" sz="2800" i="1">
                <a:sym typeface="Symbol" charset="2"/>
              </a:rPr>
              <a:t>A</a:t>
            </a:r>
            <a:r>
              <a:rPr lang="en-US" altLang="zh-TW" sz="2800">
                <a:sym typeface="Symbol" charset="2"/>
              </a:rPr>
              <a:t> : </a:t>
            </a:r>
            <a:r>
              <a:rPr lang="en-US" altLang="zh-TW" sz="2800" i="1">
                <a:sym typeface="Symbol" charset="2"/>
              </a:rPr>
              <a:t>O</a:t>
            </a:r>
            <a:r>
              <a:rPr lang="en-US" altLang="zh-TW" sz="2800">
                <a:sym typeface="Symbol" charset="2"/>
              </a:rPr>
              <a:t>(</a:t>
            </a:r>
            <a:r>
              <a:rPr lang="en-US" altLang="zh-TW" sz="2800" i="1">
                <a:sym typeface="Symbol" charset="2"/>
              </a:rPr>
              <a:t>n</a:t>
            </a:r>
            <a:r>
              <a:rPr lang="en-US" altLang="zh-TW" sz="2800" baseline="30000">
                <a:sym typeface="Symbol" charset="2"/>
              </a:rPr>
              <a:t>3</a:t>
            </a:r>
            <a:r>
              <a:rPr lang="en-US" altLang="zh-TW" sz="2800">
                <a:sym typeface="Symbol" charset="2"/>
              </a:rPr>
              <a:t>), algorithm </a:t>
            </a:r>
            <a:r>
              <a:rPr lang="en-US" altLang="zh-TW" sz="2800" i="1">
                <a:sym typeface="Symbol" charset="2"/>
              </a:rPr>
              <a:t>B</a:t>
            </a:r>
            <a:r>
              <a:rPr lang="en-US" altLang="zh-TW" sz="2800">
                <a:sym typeface="Symbol" charset="2"/>
              </a:rPr>
              <a:t> : </a:t>
            </a:r>
            <a:r>
              <a:rPr lang="en-US" altLang="zh-TW" sz="2800" i="1">
                <a:sym typeface="Symbol" charset="2"/>
              </a:rPr>
              <a:t>O</a:t>
            </a:r>
            <a:r>
              <a:rPr lang="en-US" altLang="zh-TW" sz="2800">
                <a:sym typeface="Symbol" charset="2"/>
              </a:rPr>
              <a:t>(</a:t>
            </a:r>
            <a:r>
              <a:rPr lang="en-US" altLang="zh-TW" sz="2800" i="1">
                <a:sym typeface="Symbol" charset="2"/>
              </a:rPr>
              <a:t>n</a:t>
            </a:r>
            <a:r>
              <a:rPr lang="en-US" altLang="zh-TW" sz="2800">
                <a:sym typeface="Symbol" charset="2"/>
              </a:rPr>
              <a:t>)</a:t>
            </a:r>
          </a:p>
          <a:p>
            <a:pPr lvl="1" eaLnBrk="1" hangingPunct="1"/>
            <a:r>
              <a:rPr lang="en-US" altLang="zh-TW">
                <a:sym typeface="Symbol" charset="2"/>
              </a:rPr>
              <a:t>Should Algorithm </a:t>
            </a:r>
            <a:r>
              <a:rPr lang="en-US" altLang="zh-TW" i="1">
                <a:sym typeface="Symbol" charset="2"/>
              </a:rPr>
              <a:t>B</a:t>
            </a:r>
            <a:r>
              <a:rPr lang="en-US" altLang="zh-TW">
                <a:sym typeface="Symbol" charset="2"/>
              </a:rPr>
              <a:t> run faster than </a:t>
            </a:r>
            <a:r>
              <a:rPr lang="en-US" altLang="zh-TW" i="1">
                <a:sym typeface="Symbol" charset="2"/>
              </a:rPr>
              <a:t>A</a:t>
            </a:r>
            <a:r>
              <a:rPr lang="en-US" altLang="zh-TW">
                <a:sym typeface="Symbol" charset="2"/>
              </a:rPr>
              <a:t>?</a:t>
            </a:r>
          </a:p>
          <a:p>
            <a:pPr lvl="1" eaLnBrk="1" hangingPunct="1">
              <a:buFont typeface="Wingdings" charset="2"/>
              <a:buNone/>
            </a:pPr>
            <a:r>
              <a:rPr lang="en-US" altLang="zh-TW">
                <a:sym typeface="Symbol" charset="2"/>
              </a:rPr>
              <a:t>               </a:t>
            </a:r>
            <a:r>
              <a:rPr lang="en-US" altLang="zh-TW">
                <a:solidFill>
                  <a:schemeClr val="hlink"/>
                </a:solidFill>
                <a:sym typeface="Symbol" charset="2"/>
              </a:rPr>
              <a:t>Not necessarily !</a:t>
            </a:r>
          </a:p>
          <a:p>
            <a:pPr lvl="1" eaLnBrk="1" hangingPunct="1"/>
            <a:r>
              <a:rPr lang="en-US" altLang="zh-TW">
                <a:sym typeface="Symbol" charset="2"/>
              </a:rPr>
              <a:t>It could be true only when </a:t>
            </a:r>
            <a:r>
              <a:rPr lang="en-US" altLang="zh-TW" i="1">
                <a:sym typeface="Symbol" charset="2"/>
              </a:rPr>
              <a:t>n</a:t>
            </a:r>
            <a:r>
              <a:rPr lang="en-US" altLang="zh-TW">
                <a:sym typeface="Symbol" charset="2"/>
              </a:rPr>
              <a:t> is large enough!</a:t>
            </a:r>
          </a:p>
          <a:p>
            <a:pPr lvl="1" eaLnBrk="1" hangingPunct="1"/>
            <a:endParaRPr lang="en-US" altLang="zh-TW">
              <a:sym typeface="Symbol" charset="2"/>
            </a:endParaRPr>
          </a:p>
          <a:p>
            <a:pPr eaLnBrk="1" hangingPunct="1"/>
            <a:endParaRPr lang="en-US" altLang="zh-TW" sz="2800">
              <a:sym typeface="Symbol" charset="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238843" y="644016"/>
            <a:ext cx="7777163" cy="576262"/>
          </a:xfrm>
        </p:spPr>
        <p:txBody>
          <a:bodyPr/>
          <a:lstStyle/>
          <a:p>
            <a:pPr eaLnBrk="1" hangingPunct="1"/>
            <a:r>
              <a:rPr lang="en-US" altLang="zh-TW" dirty="0"/>
              <a:t>Binary search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773238"/>
            <a:ext cx="8193087" cy="411480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sorted sequence : (Is 9 included or not?)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 sz="2800" dirty="0"/>
              <a:t>	  1	4	5	7	9	10	12	15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 sz="2800" dirty="0"/>
              <a:t>step 1			</a:t>
            </a:r>
            <a:r>
              <a:rPr lang="en-US" altLang="zh-TW" sz="2800" dirty="0">
                <a:sym typeface="Symbol" charset="2"/>
              </a:rPr>
              <a:t></a:t>
            </a:r>
            <a:endParaRPr lang="en-US" altLang="zh-TW" sz="2800" dirty="0"/>
          </a:p>
          <a:p>
            <a:pPr eaLnBrk="1" hangingPunct="1">
              <a:buFont typeface="Wingdings" charset="2"/>
              <a:buNone/>
            </a:pPr>
            <a:r>
              <a:rPr lang="en-US" altLang="zh-TW" sz="2800" dirty="0"/>
              <a:t>step 2					</a:t>
            </a:r>
            <a:r>
              <a:rPr lang="en-US" altLang="zh-TW" sz="2800" dirty="0">
                <a:sym typeface="Symbol" charset="2"/>
              </a:rPr>
              <a:t></a:t>
            </a:r>
            <a:endParaRPr lang="en-US" altLang="zh-TW" sz="2800" dirty="0"/>
          </a:p>
          <a:p>
            <a:pPr eaLnBrk="1" hangingPunct="1">
              <a:buFont typeface="Wingdings" charset="2"/>
              <a:buNone/>
            </a:pPr>
            <a:r>
              <a:rPr lang="en-US" altLang="zh-TW" sz="2800" dirty="0"/>
              <a:t>step 3				</a:t>
            </a:r>
            <a:r>
              <a:rPr lang="en-US" altLang="zh-TW" sz="2800" dirty="0">
                <a:sym typeface="Symbol" charset="2"/>
              </a:rPr>
              <a:t></a:t>
            </a:r>
            <a:endParaRPr lang="en-US" altLang="zh-TW" sz="2800" u="sng" dirty="0">
              <a:solidFill>
                <a:schemeClr val="hlink"/>
              </a:solidFill>
            </a:endParaRPr>
          </a:p>
          <a:p>
            <a:pPr eaLnBrk="1" hangingPunct="1"/>
            <a:r>
              <a:rPr lang="en-US" altLang="zh-TW" sz="2800" dirty="0">
                <a:solidFill>
                  <a:schemeClr val="hlink"/>
                </a:solidFill>
              </a:rPr>
              <a:t>best case</a:t>
            </a:r>
            <a:r>
              <a:rPr lang="en-US" altLang="zh-TW" sz="2800" dirty="0"/>
              <a:t>: 1 step = </a:t>
            </a:r>
            <a:r>
              <a:rPr lang="en-US" altLang="zh-TW" sz="2800" i="1" dirty="0"/>
              <a:t>O</a:t>
            </a:r>
            <a:r>
              <a:rPr lang="en-US" altLang="zh-TW" sz="2800" dirty="0"/>
              <a:t>(1)</a:t>
            </a:r>
            <a:endParaRPr lang="en-US" altLang="zh-TW" sz="2800" dirty="0">
              <a:solidFill>
                <a:schemeClr val="hlink"/>
              </a:solidFill>
            </a:endParaRPr>
          </a:p>
          <a:p>
            <a:pPr eaLnBrk="1" hangingPunct="1"/>
            <a:r>
              <a:rPr lang="en-US" altLang="zh-TW" sz="2800" dirty="0">
                <a:solidFill>
                  <a:schemeClr val="hlink"/>
                </a:solidFill>
              </a:rPr>
              <a:t>worst case</a:t>
            </a:r>
            <a:r>
              <a:rPr lang="en-US" altLang="zh-TW" sz="2800" dirty="0"/>
              <a:t>: (</a:t>
            </a:r>
            <a:r>
              <a:rPr lang="en-US" altLang="zh-TW" sz="2800" dirty="0">
                <a:sym typeface="Symbol" charset="2"/>
              </a:rPr>
              <a:t></a:t>
            </a:r>
            <a:r>
              <a:rPr lang="en-US" altLang="zh-TW" sz="2800" dirty="0"/>
              <a:t>log</a:t>
            </a:r>
            <a:r>
              <a:rPr lang="en-US" altLang="zh-TW" sz="2800" baseline="-30000" dirty="0"/>
              <a:t>2 </a:t>
            </a:r>
            <a:r>
              <a:rPr lang="en-US" altLang="zh-TW" sz="2800" i="1" dirty="0"/>
              <a:t>n</a:t>
            </a:r>
            <a:r>
              <a:rPr lang="en-US" altLang="zh-TW" sz="2800" dirty="0">
                <a:sym typeface="Symbol" charset="2"/>
              </a:rPr>
              <a:t></a:t>
            </a:r>
            <a:r>
              <a:rPr lang="en-US" altLang="zh-TW" sz="2800" dirty="0"/>
              <a:t>+1) steps = </a:t>
            </a:r>
            <a:r>
              <a:rPr lang="en-US" altLang="zh-TW" sz="2800" i="1" dirty="0"/>
              <a:t>O</a:t>
            </a:r>
            <a:r>
              <a:rPr lang="en-US" altLang="zh-TW" sz="2800" dirty="0"/>
              <a:t>(log </a:t>
            </a:r>
            <a:r>
              <a:rPr lang="en-US" altLang="zh-TW" sz="2800" i="1" dirty="0"/>
              <a:t>n</a:t>
            </a:r>
            <a:r>
              <a:rPr lang="en-US" altLang="zh-TW" sz="2800" dirty="0"/>
              <a:t>)</a:t>
            </a:r>
            <a:endParaRPr lang="en-US" altLang="zh-TW" sz="2800" dirty="0">
              <a:solidFill>
                <a:schemeClr val="hlink"/>
              </a:solidFill>
            </a:endParaRPr>
          </a:p>
          <a:p>
            <a:pPr eaLnBrk="1" hangingPunct="1"/>
            <a:r>
              <a:rPr lang="en-US" altLang="zh-TW" sz="2800" dirty="0">
                <a:solidFill>
                  <a:schemeClr val="hlink"/>
                </a:solidFill>
              </a:rPr>
              <a:t>average case</a:t>
            </a:r>
            <a:r>
              <a:rPr lang="en-US" altLang="zh-TW" sz="2800" dirty="0"/>
              <a:t>: </a:t>
            </a:r>
            <a:r>
              <a:rPr lang="en-US" altLang="zh-TW" sz="2800" i="1" dirty="0"/>
              <a:t>O</a:t>
            </a:r>
            <a:r>
              <a:rPr lang="en-US" altLang="zh-TW" sz="2800" dirty="0"/>
              <a:t>(log </a:t>
            </a:r>
            <a:r>
              <a:rPr lang="en-US" altLang="zh-TW" sz="2800" i="1" dirty="0"/>
              <a:t>n</a:t>
            </a:r>
            <a:r>
              <a:rPr lang="en-US" altLang="zh-TW" sz="2800" dirty="0"/>
              <a:t>) steps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ChangeArrowheads="1"/>
          </p:cNvSpPr>
          <p:nvPr/>
        </p:nvSpPr>
        <p:spPr bwMode="auto">
          <a:xfrm>
            <a:off x="2633663" y="23955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zh-TW" altLang="en-US"/>
          </a:p>
        </p:txBody>
      </p:sp>
      <p:pic>
        <p:nvPicPr>
          <p:cNvPr id="430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043" y="978699"/>
            <a:ext cx="4386383" cy="2193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8A3EA947-502D-A24A-A545-8226D2430BBB}"/>
              </a:ext>
            </a:extLst>
          </p:cNvPr>
          <p:cNvGrpSpPr/>
          <p:nvPr/>
        </p:nvGrpSpPr>
        <p:grpSpPr>
          <a:xfrm>
            <a:off x="718718" y="3896002"/>
            <a:ext cx="7620000" cy="2094123"/>
            <a:chOff x="718718" y="3896002"/>
            <a:chExt cx="7620000" cy="2094123"/>
          </a:xfrm>
        </p:grpSpPr>
        <p:sp>
          <p:nvSpPr>
            <p:cNvPr id="43011" name="Rectangle 4"/>
            <p:cNvSpPr>
              <a:spLocks noChangeArrowheads="1"/>
            </p:cNvSpPr>
            <p:nvPr/>
          </p:nvSpPr>
          <p:spPr bwMode="auto">
            <a:xfrm>
              <a:off x="718718" y="3896002"/>
              <a:ext cx="7620000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altLang="zh-TW" i="1" dirty="0">
                  <a:latin typeface="Times New Roman" charset="0"/>
                </a:rPr>
                <a:t>n</a:t>
              </a:r>
              <a:r>
                <a:rPr lang="en-US" altLang="zh-TW" dirty="0">
                  <a:latin typeface="Times New Roman" charset="0"/>
                </a:rPr>
                <a:t> cases for successful search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altLang="zh-TW" i="1" dirty="0">
                  <a:latin typeface="Times New Roman" charset="0"/>
                </a:rPr>
                <a:t>n</a:t>
              </a:r>
              <a:r>
                <a:rPr lang="en-US" altLang="zh-TW" dirty="0">
                  <a:latin typeface="Times New Roman" charset="0"/>
                </a:rPr>
                <a:t>+1 cases for unsuccessful search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altLang="zh-TW" dirty="0">
                  <a:latin typeface="Times New Roman" charset="0"/>
                </a:rPr>
                <a:t>Average # of comparisons done in the binary tree:</a:t>
              </a:r>
            </a:p>
            <a:p>
              <a:pPr marL="1257300" lvl="2" indent="-342900" eaLnBrk="0" hangingPunct="0">
                <a:buFont typeface="Arial" panose="020B0604020202020204" pitchFamily="34" charset="0"/>
                <a:buChar char="•"/>
              </a:pPr>
              <a:endParaRPr lang="en-US" altLang="zh-TW" dirty="0">
                <a:latin typeface="Times New Roman" charset="0"/>
              </a:endParaRPr>
            </a:p>
            <a:p>
              <a:pPr lvl="2" eaLnBrk="0" hangingPunct="0"/>
              <a:r>
                <a:rPr lang="en-US" altLang="zh-TW" i="1" dirty="0">
                  <a:latin typeface="Times New Roman" charset="0"/>
                </a:rPr>
                <a:t>T</a:t>
              </a:r>
              <a:r>
                <a:rPr lang="en-US" altLang="zh-TW" dirty="0">
                  <a:latin typeface="Times New Roman" charset="0"/>
                </a:rPr>
                <a:t>(</a:t>
              </a:r>
              <a:r>
                <a:rPr lang="en-US" altLang="zh-TW" i="1" dirty="0">
                  <a:latin typeface="Times New Roman" charset="0"/>
                </a:rPr>
                <a:t>n</a:t>
              </a:r>
              <a:r>
                <a:rPr lang="en-US" altLang="zh-TW" dirty="0">
                  <a:latin typeface="Times New Roman" charset="0"/>
                </a:rPr>
                <a:t>) = 				 , where </a:t>
              </a:r>
              <a:r>
                <a:rPr lang="en-US" altLang="zh-TW" i="1" dirty="0">
                  <a:latin typeface="Times New Roman" charset="0"/>
                </a:rPr>
                <a:t>k</a:t>
              </a:r>
              <a:r>
                <a:rPr lang="en-US" altLang="zh-TW" dirty="0">
                  <a:latin typeface="Times New Roman" charset="0"/>
                </a:rPr>
                <a:t> = </a:t>
              </a:r>
              <a:r>
                <a:rPr lang="en-US" altLang="zh-TW" dirty="0">
                  <a:latin typeface="Times New Roman" charset="0"/>
                  <a:sym typeface="Symbol" charset="2"/>
                </a:rPr>
                <a:t></a:t>
              </a:r>
              <a:r>
                <a:rPr lang="en-US" altLang="zh-TW" dirty="0">
                  <a:latin typeface="Times New Roman" charset="0"/>
                </a:rPr>
                <a:t>log </a:t>
              </a:r>
              <a:r>
                <a:rPr lang="en-US" altLang="zh-TW" i="1" dirty="0">
                  <a:latin typeface="Times New Roman" charset="0"/>
                </a:rPr>
                <a:t>n</a:t>
              </a:r>
              <a:r>
                <a:rPr lang="en-US" altLang="zh-TW" dirty="0">
                  <a:latin typeface="Times New Roman" charset="0"/>
                  <a:sym typeface="Symbol" charset="2"/>
                </a:rPr>
                <a:t></a:t>
              </a:r>
              <a:r>
                <a:rPr lang="en-US" altLang="zh-TW" dirty="0">
                  <a:latin typeface="Times New Roman" charset="0"/>
                </a:rPr>
                <a:t>+1</a:t>
              </a:r>
              <a:r>
                <a:rPr lang="en-US" altLang="zh-TW" dirty="0">
                  <a:latin typeface="Times New Roman" charset="0"/>
                  <a:sym typeface="Symbol" charset="2"/>
                </a:rPr>
                <a:t> </a:t>
              </a:r>
            </a:p>
          </p:txBody>
        </p:sp>
        <p:graphicFrame>
          <p:nvGraphicFramePr>
            <p:cNvPr id="43012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3174451"/>
                </p:ext>
              </p:extLst>
            </p:nvPr>
          </p:nvGraphicFramePr>
          <p:xfrm>
            <a:off x="2633663" y="5226538"/>
            <a:ext cx="2736850" cy="763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34" name="方程式" r:id="rId4" imgW="1625600" imgH="457200" progId="Equation.3">
                    <p:embed/>
                  </p:oleObj>
                </mc:Choice>
                <mc:Fallback>
                  <p:oleObj name="方程式" r:id="rId4" imgW="1625600" imgH="4572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3663" y="5226538"/>
                          <a:ext cx="2736850" cy="7635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3C10EADF-095E-5F4F-A9C9-5714F56A114E}"/>
              </a:ext>
            </a:extLst>
          </p:cNvPr>
          <p:cNvSpPr txBox="1">
            <a:spLocks noChangeArrowheads="1"/>
          </p:cNvSpPr>
          <p:nvPr/>
        </p:nvSpPr>
        <p:spPr>
          <a:xfrm>
            <a:off x="238844" y="644016"/>
            <a:ext cx="5385580" cy="5762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新細明體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  <a:cs typeface="新細明體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  <a:cs typeface="新細明體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  <a:cs typeface="新細明體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  <a:cs typeface="新細明體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kern="0" dirty="0"/>
              <a:t>Binary Search Tree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994458"/>
              </p:ext>
            </p:extLst>
          </p:nvPr>
        </p:nvGraphicFramePr>
        <p:xfrm>
          <a:off x="744747" y="1010444"/>
          <a:ext cx="8077200" cy="184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8" name="文件" r:id="rId3" imgW="5549900" imgH="1244600" progId="Word.Document.8">
                  <p:embed/>
                </p:oleObj>
              </mc:Choice>
              <mc:Fallback>
                <p:oleObj name="文件" r:id="rId3" imgW="5549900" imgH="12446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747" y="1010444"/>
                        <a:ext cx="8077200" cy="184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4" name="Rectangle 3"/>
          <p:cNvSpPr>
            <a:spLocks noChangeArrowheads="1"/>
          </p:cNvSpPr>
          <p:nvPr/>
        </p:nvSpPr>
        <p:spPr bwMode="auto">
          <a:xfrm>
            <a:off x="0" y="2636838"/>
            <a:ext cx="914400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en-US" altLang="zh-TW" sz="2000" dirty="0">
              <a:latin typeface="Times New Roman" charset="0"/>
            </a:endParaRPr>
          </a:p>
          <a:p>
            <a:endParaRPr lang="en-US" altLang="zh-TW" sz="2000" dirty="0">
              <a:latin typeface="Times New Roman" charset="0"/>
            </a:endParaRPr>
          </a:p>
          <a:p>
            <a:pPr lvl="3"/>
            <a:endParaRPr lang="en-US" altLang="zh-TW" dirty="0">
              <a:latin typeface="Times New Roman" charset="0"/>
            </a:endParaRPr>
          </a:p>
          <a:p>
            <a:pPr lvl="3"/>
            <a:r>
              <a:rPr lang="en-US" altLang="zh-TW" sz="2800" i="1" dirty="0">
                <a:latin typeface="Times New Roman" charset="0"/>
              </a:rPr>
              <a:t>T</a:t>
            </a:r>
            <a:r>
              <a:rPr lang="en-US" altLang="zh-TW" sz="2800" dirty="0">
                <a:latin typeface="Times New Roman" charset="0"/>
              </a:rPr>
              <a:t>(</a:t>
            </a:r>
            <a:r>
              <a:rPr lang="en-US" altLang="zh-TW" sz="2800" i="1" dirty="0">
                <a:latin typeface="Times New Roman" charset="0"/>
              </a:rPr>
              <a:t>n</a:t>
            </a:r>
            <a:r>
              <a:rPr lang="en-US" altLang="zh-TW" sz="2800" dirty="0">
                <a:latin typeface="Times New Roman" charset="0"/>
              </a:rPr>
              <a:t>) = </a:t>
            </a:r>
          </a:p>
          <a:p>
            <a:pPr lvl="3"/>
            <a:endParaRPr lang="en-US" altLang="zh-TW" sz="2800" dirty="0">
              <a:latin typeface="Times New Roman" charset="0"/>
            </a:endParaRPr>
          </a:p>
          <a:p>
            <a:pPr lvl="3"/>
            <a:r>
              <a:rPr lang="en-US" altLang="zh-TW" sz="2800" dirty="0">
                <a:latin typeface="Times New Roman" charset="0"/>
              </a:rPr>
              <a:t>	  </a:t>
            </a:r>
            <a:r>
              <a:rPr lang="en-US" altLang="zh-TW" sz="2800" dirty="0">
                <a:latin typeface="Times New Roman" charset="0"/>
                <a:sym typeface="Symbol" charset="2"/>
              </a:rPr>
              <a:t></a:t>
            </a:r>
            <a:r>
              <a:rPr lang="en-US" altLang="zh-TW" sz="2800" dirty="0">
                <a:latin typeface="Times New Roman" charset="0"/>
              </a:rPr>
              <a:t> </a:t>
            </a:r>
            <a:r>
              <a:rPr lang="en-US" altLang="zh-TW" sz="2800" i="1" dirty="0">
                <a:latin typeface="Times New Roman" charset="0"/>
              </a:rPr>
              <a:t>k</a:t>
            </a:r>
            <a:r>
              <a:rPr lang="en-US" altLang="zh-TW" sz="2800" dirty="0">
                <a:latin typeface="Times New Roman" charset="0"/>
                <a:sym typeface="Symbol" charset="2"/>
              </a:rPr>
              <a:t>	             as </a:t>
            </a:r>
            <a:r>
              <a:rPr lang="en-US" altLang="zh-TW" sz="2800" i="1" dirty="0">
                <a:latin typeface="Times New Roman" charset="0"/>
                <a:sym typeface="Symbol" charset="2"/>
              </a:rPr>
              <a:t>n</a:t>
            </a:r>
            <a:r>
              <a:rPr lang="en-US" altLang="zh-TW" sz="2800" dirty="0">
                <a:latin typeface="Times New Roman" charset="0"/>
                <a:sym typeface="Symbol" charset="2"/>
              </a:rPr>
              <a:t> is very large</a:t>
            </a:r>
          </a:p>
          <a:p>
            <a:pPr lvl="3" eaLnBrk="0" hangingPunct="0"/>
            <a:r>
              <a:rPr lang="en-US" altLang="zh-TW" sz="2800" dirty="0">
                <a:latin typeface="Times New Roman" charset="0"/>
                <a:sym typeface="Symbol" charset="2"/>
              </a:rPr>
              <a:t>	  = log </a:t>
            </a:r>
            <a:r>
              <a:rPr lang="en-US" altLang="zh-TW" sz="2800" i="1" dirty="0">
                <a:latin typeface="Times New Roman" charset="0"/>
                <a:sym typeface="Symbol" charset="2"/>
              </a:rPr>
              <a:t>n</a:t>
            </a:r>
          </a:p>
          <a:p>
            <a:pPr lvl="3" eaLnBrk="0" hangingPunct="0"/>
            <a:r>
              <a:rPr lang="en-US" altLang="zh-TW" sz="2800" dirty="0">
                <a:latin typeface="Times New Roman" charset="0"/>
                <a:sym typeface="Symbol" charset="2"/>
              </a:rPr>
              <a:t>	  = </a:t>
            </a:r>
            <a:r>
              <a:rPr lang="en-US" altLang="zh-TW" sz="2800" i="1" dirty="0">
                <a:latin typeface="Times New Roman" charset="0"/>
                <a:sym typeface="Symbol" charset="2"/>
              </a:rPr>
              <a:t>O</a:t>
            </a:r>
            <a:r>
              <a:rPr lang="en-US" altLang="zh-TW" sz="2800" dirty="0">
                <a:latin typeface="Times New Roman" charset="0"/>
                <a:sym typeface="Symbol" charset="2"/>
              </a:rPr>
              <a:t>(log </a:t>
            </a:r>
            <a:r>
              <a:rPr lang="en-US" altLang="zh-TW" sz="2800" i="1" dirty="0">
                <a:latin typeface="Times New Roman" charset="0"/>
                <a:sym typeface="Symbol" charset="2"/>
              </a:rPr>
              <a:t>n</a:t>
            </a:r>
            <a:r>
              <a:rPr lang="en-US" altLang="zh-TW" sz="2800" dirty="0">
                <a:latin typeface="Times New Roman" charset="0"/>
                <a:sym typeface="Symbol" charset="2"/>
              </a:rPr>
              <a:t>)</a:t>
            </a:r>
          </a:p>
          <a:p>
            <a:pPr lvl="3" eaLnBrk="0" hangingPunct="0"/>
            <a:endParaRPr lang="en-US" altLang="zh-TW" sz="2800" dirty="0">
              <a:latin typeface="Times New Roman" charset="0"/>
              <a:sym typeface="Symbol" charset="2"/>
            </a:endParaRPr>
          </a:p>
        </p:txBody>
      </p:sp>
      <p:graphicFrame>
        <p:nvGraphicFramePr>
          <p:cNvPr id="44035" name="Object 4"/>
          <p:cNvGraphicFramePr>
            <a:graphicFrameLocks noChangeAspect="1"/>
          </p:cNvGraphicFramePr>
          <p:nvPr/>
        </p:nvGraphicFramePr>
        <p:xfrm>
          <a:off x="2489200" y="3500438"/>
          <a:ext cx="4237038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9" name="Equation" r:id="rId5" imgW="1981200" imgH="393700" progId="Equation.3">
                  <p:embed/>
                </p:oleObj>
              </mc:Choice>
              <mc:Fallback>
                <p:oleObj name="Equation" r:id="rId5" imgW="1981200" imgH="393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200" y="3500438"/>
                        <a:ext cx="4237038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6" name="Text Box 5"/>
          <p:cNvSpPr txBox="1">
            <a:spLocks noChangeArrowheads="1"/>
          </p:cNvSpPr>
          <p:nvPr/>
        </p:nvSpPr>
        <p:spPr bwMode="auto">
          <a:xfrm>
            <a:off x="2787650" y="8985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</a:pPr>
            <a:endParaRPr lang="zh-TW" altLang="en-US"/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1154113" y="6064250"/>
            <a:ext cx="6249987" cy="584200"/>
          </a:xfrm>
          <a:prstGeom prst="rect">
            <a:avLst/>
          </a:prstGeom>
          <a:solidFill>
            <a:srgbClr val="99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3200">
                <a:solidFill>
                  <a:srgbClr val="FF0000"/>
                </a:solidFill>
                <a:latin typeface="Times New Roman" charset="0"/>
              </a:rPr>
              <a:t>Is the assumption about </a:t>
            </a:r>
            <a:r>
              <a:rPr lang="en-US" altLang="zh-TW" sz="3200" i="1">
                <a:solidFill>
                  <a:srgbClr val="FF0000"/>
                </a:solidFill>
                <a:latin typeface="Times New Roman" charset="0"/>
              </a:rPr>
              <a:t>n </a:t>
            </a:r>
            <a:r>
              <a:rPr lang="en-US" altLang="zh-TW" sz="3200">
                <a:solidFill>
                  <a:srgbClr val="FF0000"/>
                </a:solidFill>
                <a:latin typeface="Times New Roman" charset="0"/>
              </a:rPr>
              <a:t>= 2</a:t>
            </a:r>
            <a:r>
              <a:rPr lang="en-US" altLang="zh-TW" sz="3200" i="1" baseline="30000">
                <a:solidFill>
                  <a:srgbClr val="FF0000"/>
                </a:solidFill>
                <a:latin typeface="Times New Roman" charset="0"/>
              </a:rPr>
              <a:t>k</a:t>
            </a:r>
            <a:r>
              <a:rPr lang="en-US" altLang="zh-TW" sz="3200">
                <a:solidFill>
                  <a:srgbClr val="FF0000"/>
                </a:solidFill>
                <a:latin typeface="Times New Roman" charset="0"/>
              </a:rPr>
              <a:t> valid?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>
          <a:xfrm>
            <a:off x="633413" y="387350"/>
            <a:ext cx="7793037" cy="685800"/>
          </a:xfrm>
        </p:spPr>
        <p:txBody>
          <a:bodyPr/>
          <a:lstStyle/>
          <a:p>
            <a:pPr algn="ctr" eaLnBrk="1" hangingPunct="1"/>
            <a:r>
              <a:rPr lang="en-US" altLang="zh-TW"/>
              <a:t>Straight selection sort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150495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dirty="0"/>
              <a:t>  			7  5  1  4  3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TW" sz="2400" dirty="0"/>
              <a:t>				1  5  7  4  3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TW" sz="2400" dirty="0"/>
              <a:t>				1  3  7  4  5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TW" sz="2400" dirty="0"/>
              <a:t>				1  3  4  7  5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TW" sz="2400" dirty="0"/>
              <a:t>				1  3  4  5  7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altLang="zh-TW" sz="24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/>
              <a:t>Consider only the </a:t>
            </a:r>
            <a:r>
              <a:rPr lang="en-US" altLang="zh-TW" sz="2400" dirty="0">
                <a:solidFill>
                  <a:schemeClr val="hlink"/>
                </a:solidFill>
              </a:rPr>
              <a:t>number of changes in the flag</a:t>
            </a:r>
            <a:r>
              <a:rPr lang="en-US" altLang="zh-TW" sz="2400" dirty="0"/>
              <a:t> which is used for selecting the smallest number in each iteration.</a:t>
            </a:r>
            <a:endParaRPr lang="en-US" altLang="zh-TW" sz="2400" dirty="0">
              <a:solidFill>
                <a:schemeClr val="hlink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>
                <a:solidFill>
                  <a:schemeClr val="hlink"/>
                </a:solidFill>
              </a:rPr>
              <a:t>best case</a:t>
            </a:r>
            <a:r>
              <a:rPr lang="en-US" altLang="zh-TW" sz="2400" dirty="0"/>
              <a:t>: </a:t>
            </a:r>
            <a:r>
              <a:rPr lang="en-US" altLang="zh-TW" sz="2400" i="1" dirty="0"/>
              <a:t>O</a:t>
            </a:r>
            <a:r>
              <a:rPr lang="en-US" altLang="zh-TW" sz="2400" dirty="0"/>
              <a:t>(1)</a:t>
            </a:r>
            <a:endParaRPr lang="en-US" altLang="zh-TW" sz="2400" dirty="0">
              <a:solidFill>
                <a:schemeClr val="hlink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>
                <a:solidFill>
                  <a:schemeClr val="hlink"/>
                </a:solidFill>
              </a:rPr>
              <a:t>worst case</a:t>
            </a:r>
            <a:r>
              <a:rPr lang="en-US" altLang="zh-TW" sz="2400" dirty="0"/>
              <a:t>: O(</a:t>
            </a:r>
            <a:r>
              <a:rPr lang="en-US" altLang="zh-TW" sz="2400" i="1" dirty="0"/>
              <a:t>n</a:t>
            </a:r>
            <a:r>
              <a:rPr lang="en-US" altLang="zh-TW" sz="2400" baseline="30000" dirty="0"/>
              <a:t>2</a:t>
            </a:r>
            <a:r>
              <a:rPr lang="en-US" altLang="zh-TW" sz="2400" dirty="0"/>
              <a:t>)</a:t>
            </a:r>
            <a:endParaRPr lang="en-US" altLang="zh-TW" sz="2400" dirty="0">
              <a:solidFill>
                <a:schemeClr val="hlink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>
                <a:solidFill>
                  <a:schemeClr val="hlink"/>
                </a:solidFill>
              </a:rPr>
              <a:t>average case</a:t>
            </a:r>
            <a:r>
              <a:rPr lang="en-US" altLang="zh-TW" sz="2400" dirty="0"/>
              <a:t>: </a:t>
            </a:r>
            <a:r>
              <a:rPr lang="en-US" altLang="zh-TW" sz="2400" i="1" dirty="0"/>
              <a:t>O</a:t>
            </a:r>
            <a:r>
              <a:rPr lang="en-US" altLang="zh-TW" sz="2400" dirty="0"/>
              <a:t>(</a:t>
            </a:r>
            <a:r>
              <a:rPr lang="en-US" altLang="zh-TW" sz="2400" i="1" dirty="0"/>
              <a:t>n</a:t>
            </a:r>
            <a:r>
              <a:rPr lang="en-US" altLang="zh-TW" sz="2400" dirty="0"/>
              <a:t> log </a:t>
            </a:r>
            <a:r>
              <a:rPr lang="en-US" altLang="zh-TW" sz="2400" i="1" dirty="0"/>
              <a:t>n</a:t>
            </a:r>
            <a:r>
              <a:rPr lang="en-US" altLang="zh-TW" sz="2400" dirty="0"/>
              <a:t>)</a:t>
            </a:r>
          </a:p>
        </p:txBody>
      </p:sp>
      <p:sp>
        <p:nvSpPr>
          <p:cNvPr id="45059" name="Line 4"/>
          <p:cNvSpPr>
            <a:spLocks noChangeShapeType="1"/>
          </p:cNvSpPr>
          <p:nvPr/>
        </p:nvSpPr>
        <p:spPr bwMode="auto">
          <a:xfrm>
            <a:off x="3543299" y="2281238"/>
            <a:ext cx="1071563" cy="7937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5060" name="Line 5"/>
          <p:cNvSpPr>
            <a:spLocks noChangeShapeType="1"/>
          </p:cNvSpPr>
          <p:nvPr/>
        </p:nvSpPr>
        <p:spPr bwMode="auto">
          <a:xfrm>
            <a:off x="3207895" y="1871663"/>
            <a:ext cx="1449830" cy="25402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45061" name="Line 6"/>
          <p:cNvSpPr>
            <a:spLocks noChangeShapeType="1"/>
          </p:cNvSpPr>
          <p:nvPr/>
        </p:nvSpPr>
        <p:spPr bwMode="auto">
          <a:xfrm flipV="1">
            <a:off x="3860800" y="2706687"/>
            <a:ext cx="690563" cy="159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5062" name="Line 7"/>
          <p:cNvSpPr>
            <a:spLocks noChangeShapeType="1"/>
          </p:cNvSpPr>
          <p:nvPr/>
        </p:nvSpPr>
        <p:spPr bwMode="auto">
          <a:xfrm>
            <a:off x="4140200" y="3092450"/>
            <a:ext cx="517525" cy="635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>
          <a:xfrm>
            <a:off x="803275" y="365125"/>
            <a:ext cx="6773863" cy="677863"/>
          </a:xfrm>
        </p:spPr>
        <p:txBody>
          <a:bodyPr/>
          <a:lstStyle/>
          <a:p>
            <a:pPr algn="ctr" eaLnBrk="1" hangingPunct="1"/>
            <a:r>
              <a:rPr lang="en-US" altLang="zh-TW"/>
              <a:t>Quick sort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altLang="zh-TW" sz="2000" dirty="0"/>
              <a:t>		</a:t>
            </a:r>
            <a:endParaRPr lang="en-US" altLang="zh-TW" sz="2800" dirty="0"/>
          </a:p>
          <a:p>
            <a:pPr eaLnBrk="1" hangingPunct="1">
              <a:buFont typeface="Wingdings" charset="2"/>
              <a:buNone/>
            </a:pPr>
            <a:endParaRPr lang="en-US" altLang="zh-TW" sz="2800" dirty="0"/>
          </a:p>
          <a:p>
            <a:pPr eaLnBrk="1" hangingPunct="1">
              <a:buFont typeface="Wingdings" charset="2"/>
              <a:buNone/>
            </a:pPr>
            <a:endParaRPr lang="en-US" altLang="zh-TW" sz="2800" dirty="0"/>
          </a:p>
          <a:p>
            <a:pPr eaLnBrk="1" hangingPunct="1">
              <a:buFont typeface="Wingdings" charset="2"/>
              <a:buNone/>
            </a:pPr>
            <a:endParaRPr lang="en-US" altLang="zh-TW" sz="2800" dirty="0"/>
          </a:p>
          <a:p>
            <a:pPr eaLnBrk="1" hangingPunct="1">
              <a:buFont typeface="Wingdings" charset="2"/>
              <a:buNone/>
            </a:pPr>
            <a:endParaRPr lang="en-US" altLang="zh-TW" sz="2400" dirty="0"/>
          </a:p>
          <a:p>
            <a:pPr eaLnBrk="1" hangingPunct="1">
              <a:buFont typeface="Wingdings" charset="2"/>
              <a:buNone/>
            </a:pPr>
            <a:r>
              <a:rPr lang="en-US" altLang="zh-TW" sz="2400" dirty="0"/>
              <a:t>	</a:t>
            </a:r>
            <a:r>
              <a:rPr lang="en-US" altLang="zh-TW" sz="2000" dirty="0"/>
              <a:t>	</a:t>
            </a:r>
          </a:p>
          <a:p>
            <a:pPr eaLnBrk="1" hangingPunct="1">
              <a:buFont typeface="Wingdings" charset="2"/>
              <a:buNone/>
            </a:pPr>
            <a:endParaRPr lang="en-US" altLang="zh-TW" sz="2000" dirty="0"/>
          </a:p>
          <a:p>
            <a:pPr eaLnBrk="1" hangingPunct="1"/>
            <a:endParaRPr lang="en-US" altLang="zh-TW" sz="2000" dirty="0"/>
          </a:p>
          <a:p>
            <a:pPr marL="0" indent="0" algn="ctr" eaLnBrk="1" hangingPunct="1">
              <a:buNone/>
            </a:pPr>
            <a:r>
              <a:rPr lang="en-US" altLang="zh-TW" sz="2800" dirty="0"/>
              <a:t>Recursively apply the same procedure. </a:t>
            </a:r>
          </a:p>
        </p:txBody>
      </p:sp>
      <p:graphicFrame>
        <p:nvGraphicFramePr>
          <p:cNvPr id="4608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648336"/>
              </p:ext>
            </p:extLst>
          </p:nvPr>
        </p:nvGraphicFramePr>
        <p:xfrm>
          <a:off x="1319213" y="1673178"/>
          <a:ext cx="6858000" cy="339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5" name="文件" r:id="rId3" imgW="5532120" imgH="2740152" progId="Word.Document.8">
                  <p:embed/>
                </p:oleObj>
              </mc:Choice>
              <mc:Fallback>
                <p:oleObj name="文件" r:id="rId3" imgW="5532120" imgH="2740152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213" y="1673178"/>
                        <a:ext cx="6858000" cy="339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橢圓 2"/>
          <p:cNvSpPr/>
          <p:nvPr/>
        </p:nvSpPr>
        <p:spPr bwMode="auto">
          <a:xfrm>
            <a:off x="1378424" y="1569492"/>
            <a:ext cx="573206" cy="58685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1367048" y="2349694"/>
            <a:ext cx="573206" cy="58685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1339755" y="3141265"/>
            <a:ext cx="573206" cy="58685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4670946" y="3932833"/>
            <a:ext cx="573206" cy="58685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ChangeArrowheads="1"/>
          </p:cNvSpPr>
          <p:nvPr/>
        </p:nvSpPr>
        <p:spPr bwMode="auto">
          <a:xfrm>
            <a:off x="414068" y="584200"/>
            <a:ext cx="8436245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3200" u="sng" dirty="0">
                <a:solidFill>
                  <a:schemeClr val="hlink"/>
                </a:solidFill>
                <a:latin typeface="Times New Roman" charset="0"/>
              </a:rPr>
              <a:t>Best case</a:t>
            </a:r>
            <a:r>
              <a:rPr lang="en-US" altLang="zh-TW" sz="3200" b="1" dirty="0">
                <a:latin typeface="Times New Roman" charset="0"/>
              </a:rPr>
              <a:t> </a:t>
            </a:r>
            <a:r>
              <a:rPr lang="en-US" altLang="zh-TW" sz="3200" dirty="0">
                <a:latin typeface="Times New Roman" charset="0"/>
              </a:rPr>
              <a:t>: O(</a:t>
            </a:r>
            <a:r>
              <a:rPr lang="en-US" altLang="zh-TW" sz="3200" i="1" dirty="0">
                <a:latin typeface="Times New Roman" charset="0"/>
              </a:rPr>
              <a:t>n</a:t>
            </a:r>
            <a:r>
              <a:rPr lang="en-US" altLang="zh-TW" sz="3200" dirty="0">
                <a:latin typeface="Times New Roman" charset="0"/>
              </a:rPr>
              <a:t> log </a:t>
            </a:r>
            <a:r>
              <a:rPr lang="en-US" altLang="zh-TW" sz="3200" i="1" dirty="0">
                <a:latin typeface="Times New Roman" charset="0"/>
              </a:rPr>
              <a:t>n</a:t>
            </a:r>
            <a:r>
              <a:rPr lang="en-US" altLang="zh-TW" sz="3200" dirty="0">
                <a:latin typeface="Times New Roman" charset="0"/>
              </a:rPr>
              <a:t>)</a:t>
            </a:r>
          </a:p>
          <a:p>
            <a:pPr lvl="1" algn="just" eaLnBrk="0" hangingPunct="0"/>
            <a:endParaRPr lang="en-US" altLang="zh-TW" sz="2800" dirty="0">
              <a:latin typeface="Times New Roman" charset="0"/>
            </a:endParaRPr>
          </a:p>
          <a:p>
            <a:pPr lvl="1" algn="just" eaLnBrk="0" hangingPunct="0"/>
            <a:r>
              <a:rPr lang="en-US" altLang="zh-TW" sz="2800" dirty="0">
                <a:latin typeface="Times New Roman" charset="0"/>
              </a:rPr>
              <a:t>A list is split into two sub-lists with almost equal size.</a:t>
            </a:r>
          </a:p>
          <a:p>
            <a:pPr algn="just" eaLnBrk="0" hangingPunct="0"/>
            <a:endParaRPr lang="en-US" altLang="zh-TW" sz="2800" dirty="0">
              <a:latin typeface="Times New Roman" charset="0"/>
            </a:endParaRPr>
          </a:p>
          <a:p>
            <a:pPr algn="just" eaLnBrk="0" hangingPunct="0"/>
            <a:endParaRPr lang="en-US" altLang="zh-TW" sz="2800" dirty="0">
              <a:latin typeface="Times New Roman" charset="0"/>
            </a:endParaRPr>
          </a:p>
          <a:p>
            <a:pPr algn="just" eaLnBrk="0" hangingPunct="0"/>
            <a:endParaRPr lang="en-US" altLang="zh-TW" sz="2800" dirty="0">
              <a:latin typeface="Times New Roman" charset="0"/>
            </a:endParaRPr>
          </a:p>
          <a:p>
            <a:pPr algn="just" eaLnBrk="0" hangingPunct="0"/>
            <a:endParaRPr lang="en-US" altLang="zh-TW" sz="2800" dirty="0">
              <a:latin typeface="Times New Roman" charset="0"/>
            </a:endParaRPr>
          </a:p>
          <a:p>
            <a:pPr algn="just" eaLnBrk="0" hangingPunct="0"/>
            <a:endParaRPr lang="en-US" altLang="zh-TW" sz="2800" dirty="0">
              <a:latin typeface="Times New Roman" charset="0"/>
            </a:endParaRPr>
          </a:p>
          <a:p>
            <a:pPr algn="just" eaLnBrk="0" hangingPunct="0"/>
            <a:endParaRPr lang="en-US" altLang="zh-TW" sz="2800" dirty="0">
              <a:latin typeface="Times New Roman" charset="0"/>
            </a:endParaRPr>
          </a:p>
          <a:p>
            <a:pPr eaLnBrk="0" hangingPunct="0">
              <a:buFontTx/>
              <a:buBlip>
                <a:blip r:embed="rId2"/>
              </a:buBlip>
            </a:pPr>
            <a:r>
              <a:rPr lang="en-US" altLang="zh-TW" sz="2800" dirty="0">
                <a:latin typeface="Times New Roman" charset="0"/>
              </a:rPr>
              <a:t> (log</a:t>
            </a:r>
            <a:r>
              <a:rPr lang="en-US" altLang="zh-TW" sz="2800" i="1" dirty="0">
                <a:latin typeface="Times New Roman" charset="0"/>
              </a:rPr>
              <a:t> n</a:t>
            </a:r>
            <a:r>
              <a:rPr lang="en-US" altLang="zh-TW" sz="2800" dirty="0">
                <a:latin typeface="Times New Roman" charset="0"/>
              </a:rPr>
              <a:t>) runs are needed. </a:t>
            </a:r>
          </a:p>
          <a:p>
            <a:pPr algn="just">
              <a:buClr>
                <a:schemeClr val="folHlink"/>
              </a:buClr>
              <a:buFont typeface="Wingdings" charset="2"/>
              <a:buBlip>
                <a:blip r:embed="rId2"/>
              </a:buBlip>
            </a:pPr>
            <a:r>
              <a:rPr lang="en-US" altLang="zh-TW" dirty="0">
                <a:latin typeface="Times New Roman" charset="0"/>
              </a:rPr>
              <a:t> </a:t>
            </a:r>
            <a:r>
              <a:rPr lang="en-US" altLang="zh-TW" sz="2800" dirty="0">
                <a:latin typeface="Times New Roman" charset="0"/>
              </a:rPr>
              <a:t>In each run, </a:t>
            </a:r>
            <a:r>
              <a:rPr lang="en-US" altLang="zh-TW" sz="2800" i="1" dirty="0">
                <a:latin typeface="Times New Roman" charset="0"/>
              </a:rPr>
              <a:t>n</a:t>
            </a:r>
            <a:r>
              <a:rPr lang="en-US" altLang="zh-TW" sz="2800" dirty="0">
                <a:latin typeface="Times New Roman" charset="0"/>
              </a:rPr>
              <a:t> comparisons (ignoring the element used for splitting the list) are required.</a:t>
            </a:r>
          </a:p>
        </p:txBody>
      </p:sp>
      <p:sp>
        <p:nvSpPr>
          <p:cNvPr id="47106" name="Rectangle 3"/>
          <p:cNvSpPr>
            <a:spLocks noChangeArrowheads="1"/>
          </p:cNvSpPr>
          <p:nvPr/>
        </p:nvSpPr>
        <p:spPr bwMode="auto">
          <a:xfrm>
            <a:off x="2886075" y="2609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zh-TW" altLang="en-US"/>
          </a:p>
        </p:txBody>
      </p:sp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2217738"/>
            <a:ext cx="5195888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ChangeArrowheads="1"/>
          </p:cNvSpPr>
          <p:nvPr/>
        </p:nvSpPr>
        <p:spPr bwMode="auto">
          <a:xfrm>
            <a:off x="838200" y="1536700"/>
            <a:ext cx="762000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 eaLnBrk="0" hangingPunct="0"/>
            <a:r>
              <a:rPr lang="en-US" altLang="zh-TW" sz="3200" u="sng">
                <a:solidFill>
                  <a:schemeClr val="hlink"/>
                </a:solidFill>
                <a:latin typeface="Times New Roman" charset="0"/>
              </a:rPr>
              <a:t>Worst case</a:t>
            </a:r>
            <a:r>
              <a:rPr lang="en-US" altLang="zh-TW" sz="3200" b="1">
                <a:solidFill>
                  <a:schemeClr val="hlink"/>
                </a:solidFill>
                <a:latin typeface="Times New Roman" charset="0"/>
              </a:rPr>
              <a:t> </a:t>
            </a:r>
            <a:r>
              <a:rPr lang="en-US" altLang="zh-TW" sz="3200">
                <a:latin typeface="Times New Roman" charset="0"/>
              </a:rPr>
              <a:t>: </a:t>
            </a:r>
            <a:r>
              <a:rPr lang="en-US" altLang="zh-TW" sz="3200" i="1">
                <a:latin typeface="Times New Roman" charset="0"/>
              </a:rPr>
              <a:t>O</a:t>
            </a:r>
            <a:r>
              <a:rPr lang="en-US" altLang="zh-TW" sz="3200">
                <a:latin typeface="Times New Roman" charset="0"/>
              </a:rPr>
              <a:t>(</a:t>
            </a:r>
            <a:r>
              <a:rPr lang="en-US" altLang="zh-TW" sz="3200" i="1">
                <a:latin typeface="Times New Roman" charset="0"/>
              </a:rPr>
              <a:t>n</a:t>
            </a:r>
            <a:r>
              <a:rPr lang="en-US" altLang="zh-TW" sz="3200" baseline="30000">
                <a:latin typeface="Times New Roman" charset="0"/>
              </a:rPr>
              <a:t>2</a:t>
            </a:r>
            <a:r>
              <a:rPr lang="en-US" altLang="zh-TW" sz="3200">
                <a:latin typeface="Times New Roman" charset="0"/>
              </a:rPr>
              <a:t>)</a:t>
            </a:r>
          </a:p>
          <a:p>
            <a:pPr algn="just" eaLnBrk="0" hangingPunct="0"/>
            <a:endParaRPr lang="en-US" altLang="zh-TW" sz="2800">
              <a:latin typeface="Times New Roman" charset="0"/>
            </a:endParaRPr>
          </a:p>
          <a:p>
            <a:pPr algn="just" eaLnBrk="0" hangingPunct="0"/>
            <a:r>
              <a:rPr lang="en-US" altLang="zh-TW" sz="2800">
                <a:latin typeface="Times New Roman" charset="0"/>
              </a:rPr>
              <a:t>In each run, the number used to split is either the smallest or the largest.</a:t>
            </a:r>
          </a:p>
        </p:txBody>
      </p:sp>
      <p:graphicFrame>
        <p:nvGraphicFramePr>
          <p:cNvPr id="48130" name="Object 3"/>
          <p:cNvGraphicFramePr>
            <a:graphicFrameLocks noChangeAspect="1"/>
          </p:cNvGraphicFramePr>
          <p:nvPr/>
        </p:nvGraphicFramePr>
        <p:xfrm>
          <a:off x="1281113" y="3621088"/>
          <a:ext cx="5697537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2" name="Equation" r:id="rId3" imgW="2273300" imgH="393700" progId="Equation.3">
                  <p:embed/>
                </p:oleObj>
              </mc:Choice>
              <mc:Fallback>
                <p:oleObj name="Equation" r:id="rId3" imgW="2273300" imgH="393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3621088"/>
                        <a:ext cx="5697537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5" descr="CA45MFS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552575"/>
            <a:ext cx="825817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Text Box 6"/>
          <p:cNvSpPr txBox="1">
            <a:spLocks noChangeArrowheads="1"/>
          </p:cNvSpPr>
          <p:nvPr/>
        </p:nvSpPr>
        <p:spPr bwMode="auto">
          <a:xfrm>
            <a:off x="1300163" y="381000"/>
            <a:ext cx="6356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3600">
                <a:latin typeface="Times New Roman" charset="0"/>
              </a:rPr>
              <a:t>Missionary, Wolf, Goat, Cabbage</a:t>
            </a:r>
          </a:p>
        </p:txBody>
      </p:sp>
      <p:sp>
        <p:nvSpPr>
          <p:cNvPr id="17411" name="Line 7"/>
          <p:cNvSpPr>
            <a:spLocks noChangeShapeType="1"/>
          </p:cNvSpPr>
          <p:nvPr/>
        </p:nvSpPr>
        <p:spPr bwMode="auto">
          <a:xfrm>
            <a:off x="4876800" y="2452688"/>
            <a:ext cx="115888" cy="142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17412" name="Line 8"/>
          <p:cNvSpPr>
            <a:spLocks noChangeShapeType="1"/>
          </p:cNvSpPr>
          <p:nvPr/>
        </p:nvSpPr>
        <p:spPr bwMode="auto">
          <a:xfrm flipH="1">
            <a:off x="4964113" y="2466975"/>
            <a:ext cx="14287" cy="1158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ChangeArrowheads="1"/>
          </p:cNvSpPr>
          <p:nvPr/>
        </p:nvSpPr>
        <p:spPr bwMode="auto">
          <a:xfrm>
            <a:off x="838200" y="1371600"/>
            <a:ext cx="75438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3200" u="sng">
                <a:solidFill>
                  <a:schemeClr val="hlink"/>
                </a:solidFill>
                <a:latin typeface="Times New Roman" charset="0"/>
              </a:rPr>
              <a:t>Average case</a:t>
            </a:r>
            <a:r>
              <a:rPr lang="en-US" altLang="zh-TW" sz="3200" i="1">
                <a:latin typeface="Times New Roman" charset="0"/>
              </a:rPr>
              <a:t>: O</a:t>
            </a:r>
            <a:r>
              <a:rPr lang="en-US" altLang="zh-TW" sz="3200">
                <a:latin typeface="Times New Roman" charset="0"/>
              </a:rPr>
              <a:t>(</a:t>
            </a:r>
            <a:r>
              <a:rPr lang="en-US" altLang="zh-TW" sz="3200" i="1">
                <a:latin typeface="Times New Roman" charset="0"/>
              </a:rPr>
              <a:t>n</a:t>
            </a:r>
            <a:r>
              <a:rPr lang="en-US" altLang="zh-TW" sz="3200">
                <a:latin typeface="Times New Roman" charset="0"/>
              </a:rPr>
              <a:t> log </a:t>
            </a:r>
            <a:r>
              <a:rPr lang="en-US" altLang="zh-TW" sz="3200" i="1">
                <a:latin typeface="Times New Roman" charset="0"/>
              </a:rPr>
              <a:t>n</a:t>
            </a:r>
            <a:r>
              <a:rPr lang="en-US" altLang="zh-TW" sz="3200">
                <a:latin typeface="Times New Roman" charset="0"/>
              </a:rPr>
              <a:t>)</a:t>
            </a:r>
          </a:p>
          <a:p>
            <a:endParaRPr lang="en-US" altLang="zh-TW" sz="2000">
              <a:latin typeface="Times New Roman" charset="0"/>
            </a:endParaRPr>
          </a:p>
        </p:txBody>
      </p:sp>
      <p:graphicFrame>
        <p:nvGraphicFramePr>
          <p:cNvPr id="49154" name="Object 3"/>
          <p:cNvGraphicFramePr>
            <a:graphicFrameLocks noChangeAspect="1"/>
          </p:cNvGraphicFramePr>
          <p:nvPr/>
        </p:nvGraphicFramePr>
        <p:xfrm>
          <a:off x="2590800" y="2133600"/>
          <a:ext cx="5799138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6" name="Document" r:id="rId3" imgW="5473700" imgH="850900" progId="Word.Document.8">
                  <p:embed/>
                </p:oleObj>
              </mc:Choice>
              <mc:Fallback>
                <p:oleObj name="Document" r:id="rId3" imgW="5473700" imgH="85090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133600"/>
                        <a:ext cx="5799138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5" name="Object 4"/>
          <p:cNvGraphicFramePr>
            <a:graphicFrameLocks noChangeAspect="1"/>
          </p:cNvGraphicFramePr>
          <p:nvPr/>
        </p:nvGraphicFramePr>
        <p:xfrm>
          <a:off x="441325" y="3235325"/>
          <a:ext cx="8208963" cy="329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7" name="Document" r:id="rId5" imgW="5524500" imgH="1968500" progId="Word.Document.8">
                  <p:embed/>
                </p:oleObj>
              </mc:Choice>
              <mc:Fallback>
                <p:oleObj name="Document" r:id="rId5" imgW="5524500" imgH="19685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" y="3235325"/>
                        <a:ext cx="8208963" cy="329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7" name="Object 2"/>
          <p:cNvGraphicFramePr>
            <a:graphicFrameLocks noChangeAspect="1"/>
          </p:cNvGraphicFramePr>
          <p:nvPr/>
        </p:nvGraphicFramePr>
        <p:xfrm>
          <a:off x="682625" y="1481138"/>
          <a:ext cx="7823200" cy="499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0" name="文件" r:id="rId3" imgW="5359400" imgH="3429000" progId="Word.Document.8">
                  <p:embed/>
                </p:oleObj>
              </mc:Choice>
              <mc:Fallback>
                <p:oleObj name="文件" r:id="rId3" imgW="5359400" imgH="34290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1481138"/>
                        <a:ext cx="7823200" cy="4992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zh-TW" altLang="en-US"/>
          </a:p>
        </p:txBody>
      </p:sp>
      <p:graphicFrame>
        <p:nvGraphicFramePr>
          <p:cNvPr id="50179" name="Object 4"/>
          <p:cNvGraphicFramePr>
            <a:graphicFrameLocks noChangeAspect="1"/>
          </p:cNvGraphicFramePr>
          <p:nvPr/>
        </p:nvGraphicFramePr>
        <p:xfrm>
          <a:off x="693738" y="582613"/>
          <a:ext cx="6419850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1" name="方程式" r:id="rId5" imgW="2997200" imgH="393700" progId="Equation.3">
                  <p:embed/>
                </p:oleObj>
              </mc:Choice>
              <mc:Fallback>
                <p:oleObj name="方程式" r:id="rId5" imgW="2997200" imgH="393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582613"/>
                        <a:ext cx="6419850" cy="836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1" name="Object 2"/>
          <p:cNvGraphicFramePr>
            <a:graphicFrameLocks noChangeAspect="1"/>
          </p:cNvGraphicFramePr>
          <p:nvPr/>
        </p:nvGraphicFramePr>
        <p:xfrm>
          <a:off x="936625" y="601663"/>
          <a:ext cx="7407275" cy="304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3" name="文件" r:id="rId3" imgW="5334000" imgH="2209800" progId="Word.Document.8">
                  <p:embed/>
                </p:oleObj>
              </mc:Choice>
              <mc:Fallback>
                <p:oleObj name="文件" r:id="rId3" imgW="5334000" imgH="22098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625" y="601663"/>
                        <a:ext cx="7407275" cy="304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2" name="Object 3"/>
          <p:cNvGraphicFramePr>
            <a:graphicFrameLocks noChangeAspect="1"/>
          </p:cNvGraphicFramePr>
          <p:nvPr/>
        </p:nvGraphicFramePr>
        <p:xfrm>
          <a:off x="1027113" y="3744913"/>
          <a:ext cx="7405687" cy="257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4" name="文件" r:id="rId5" imgW="5461000" imgH="1905000" progId="Word.Document.8">
                  <p:embed/>
                </p:oleObj>
              </mc:Choice>
              <mc:Fallback>
                <p:oleObj name="文件" r:id="rId5" imgW="5461000" imgH="190500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113" y="3744913"/>
                        <a:ext cx="7405687" cy="2576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763588" y="187325"/>
            <a:ext cx="7793037" cy="762000"/>
          </a:xfrm>
        </p:spPr>
        <p:txBody>
          <a:bodyPr/>
          <a:lstStyle/>
          <a:p>
            <a:pPr algn="ctr" eaLnBrk="1" hangingPunct="1"/>
            <a:r>
              <a:rPr lang="en-US" altLang="zh-TW"/>
              <a:t>2D Ranking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1213" y="1084263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TW" sz="2400"/>
              <a:t>Let </a:t>
            </a:r>
            <a:r>
              <a:rPr lang="en-US" altLang="zh-TW" sz="2400" i="1"/>
              <a:t>A</a:t>
            </a:r>
            <a:r>
              <a:rPr lang="en-US" altLang="zh-TW" sz="2400"/>
              <a:t> = (</a:t>
            </a:r>
            <a:r>
              <a:rPr lang="en-US" altLang="zh-TW" sz="2400" i="1"/>
              <a:t>a</a:t>
            </a:r>
            <a:r>
              <a:rPr lang="en-US" altLang="zh-TW" sz="2400" baseline="-30000"/>
              <a:t>1</a:t>
            </a:r>
            <a:r>
              <a:rPr lang="en-US" altLang="zh-TW" sz="2400"/>
              <a:t>,</a:t>
            </a:r>
            <a:r>
              <a:rPr lang="en-US" altLang="zh-TW" sz="2400" i="1"/>
              <a:t>a</a:t>
            </a:r>
            <a:r>
              <a:rPr lang="en-US" altLang="zh-TW" sz="2400" baseline="-30000"/>
              <a:t>2</a:t>
            </a:r>
            <a:r>
              <a:rPr lang="en-US" altLang="zh-TW" sz="2400"/>
              <a:t>), </a:t>
            </a:r>
            <a:r>
              <a:rPr lang="en-US" altLang="zh-TW" sz="2400" i="1"/>
              <a:t>B</a:t>
            </a:r>
            <a:r>
              <a:rPr lang="en-US" altLang="zh-TW" sz="2400"/>
              <a:t> = (</a:t>
            </a:r>
            <a:r>
              <a:rPr lang="en-US" altLang="zh-TW" sz="2400" i="1"/>
              <a:t>b</a:t>
            </a:r>
            <a:r>
              <a:rPr lang="en-US" altLang="zh-TW" sz="2400" baseline="-30000"/>
              <a:t>1</a:t>
            </a:r>
            <a:r>
              <a:rPr lang="en-US" altLang="zh-TW" sz="2400"/>
              <a:t>,</a:t>
            </a:r>
            <a:r>
              <a:rPr lang="en-US" altLang="zh-TW" sz="2400" i="1"/>
              <a:t>b</a:t>
            </a:r>
            <a:r>
              <a:rPr lang="en-US" altLang="zh-TW" sz="2400" baseline="-30000"/>
              <a:t>2</a:t>
            </a:r>
            <a:r>
              <a:rPr lang="en-US" altLang="zh-TW" sz="2400"/>
              <a:t>) on a 2D plane.  </a:t>
            </a:r>
            <a:r>
              <a:rPr lang="en-US" altLang="zh-TW" sz="2400" i="1"/>
              <a:t>A</a:t>
            </a:r>
            <a:r>
              <a:rPr lang="en-US" altLang="zh-TW" sz="2400"/>
              <a:t> is said to </a:t>
            </a:r>
            <a:r>
              <a:rPr lang="en-US" altLang="zh-TW" sz="2400">
                <a:solidFill>
                  <a:srgbClr val="FF0000"/>
                </a:solidFill>
              </a:rPr>
              <a:t>dominate</a:t>
            </a:r>
            <a:r>
              <a:rPr lang="en-US" altLang="zh-TW" sz="2400"/>
              <a:t> </a:t>
            </a:r>
            <a:r>
              <a:rPr lang="en-US" altLang="zh-TW" sz="2400" i="1"/>
              <a:t>B</a:t>
            </a:r>
            <a:r>
              <a:rPr lang="en-US" altLang="zh-TW" sz="2400"/>
              <a:t> iff </a:t>
            </a:r>
            <a:r>
              <a:rPr lang="en-US" altLang="zh-TW" sz="2400" i="1"/>
              <a:t>a</a:t>
            </a:r>
            <a:r>
              <a:rPr lang="en-US" altLang="zh-TW" sz="2400" baseline="-30000"/>
              <a:t>1</a:t>
            </a:r>
            <a:r>
              <a:rPr lang="en-US" altLang="zh-TW" sz="2400"/>
              <a:t>&gt; </a:t>
            </a:r>
            <a:r>
              <a:rPr lang="en-US" altLang="zh-TW" sz="2400" i="1"/>
              <a:t>b</a:t>
            </a:r>
            <a:r>
              <a:rPr lang="en-US" altLang="zh-TW" sz="2400" baseline="-30000"/>
              <a:t>1</a:t>
            </a:r>
            <a:r>
              <a:rPr lang="en-US" altLang="zh-TW" sz="2400"/>
              <a:t> and </a:t>
            </a:r>
            <a:r>
              <a:rPr lang="en-US" altLang="zh-TW" sz="2400" i="1"/>
              <a:t>a</a:t>
            </a:r>
            <a:r>
              <a:rPr lang="en-US" altLang="zh-TW" sz="2400" baseline="-30000"/>
              <a:t>2</a:t>
            </a:r>
            <a:r>
              <a:rPr lang="en-US" altLang="zh-TW" sz="2400"/>
              <a:t> &gt; </a:t>
            </a:r>
            <a:r>
              <a:rPr lang="en-US" altLang="zh-TW" sz="2400" i="1"/>
              <a:t>b</a:t>
            </a:r>
            <a:r>
              <a:rPr lang="en-US" altLang="zh-TW" sz="2400" baseline="-30000"/>
              <a:t>2</a:t>
            </a:r>
            <a:r>
              <a:rPr lang="en-US" altLang="zh-TW" sz="2400"/>
              <a:t> </a:t>
            </a:r>
          </a:p>
          <a:p>
            <a:pPr eaLnBrk="1" hangingPunct="1"/>
            <a:r>
              <a:rPr lang="en-US" altLang="zh-TW" sz="2400"/>
              <a:t>Given a set </a:t>
            </a:r>
            <a:r>
              <a:rPr lang="en-US" altLang="zh-TW" sz="2400" i="1"/>
              <a:t>S</a:t>
            </a:r>
            <a:r>
              <a:rPr lang="en-US" altLang="zh-TW" sz="2400"/>
              <a:t> of </a:t>
            </a:r>
            <a:r>
              <a:rPr lang="en-US" altLang="zh-TW" sz="2400" i="1"/>
              <a:t>n</a:t>
            </a:r>
            <a:r>
              <a:rPr lang="en-US" altLang="zh-TW" sz="2400"/>
              <a:t> points, the </a:t>
            </a:r>
            <a:r>
              <a:rPr lang="en-US" altLang="zh-TW" sz="2400">
                <a:solidFill>
                  <a:srgbClr val="FF0000"/>
                </a:solidFill>
              </a:rPr>
              <a:t>rank</a:t>
            </a:r>
            <a:r>
              <a:rPr lang="en-US" altLang="zh-TW" sz="2400"/>
              <a:t> of a point is the number of points dominated by this point.</a:t>
            </a:r>
            <a:r>
              <a:rPr lang="en-US" altLang="zh-TW"/>
              <a:t> </a:t>
            </a:r>
          </a:p>
        </p:txBody>
      </p:sp>
      <p:sp>
        <p:nvSpPr>
          <p:cNvPr id="52227" name="Rectangle 4"/>
          <p:cNvSpPr>
            <a:spLocks noChangeArrowheads="1"/>
          </p:cNvSpPr>
          <p:nvPr/>
        </p:nvSpPr>
        <p:spPr bwMode="auto">
          <a:xfrm>
            <a:off x="2924175" y="3914775"/>
            <a:ext cx="247650" cy="3429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12700" tIns="12700" rIns="12700" bIns="12700"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2000">
                <a:latin typeface="Times New Roman" charset="0"/>
              </a:rPr>
              <a:t>B</a:t>
            </a:r>
            <a:endParaRPr lang="en-US" altLang="zh-TW" sz="1200">
              <a:latin typeface="Times New Roman" charset="0"/>
            </a:endParaRPr>
          </a:p>
          <a:p>
            <a:pPr eaLnBrk="0" hangingPunct="0"/>
            <a:endParaRPr lang="en-US" altLang="zh-TW">
              <a:latin typeface="Times New Roman" charset="0"/>
            </a:endParaRPr>
          </a:p>
        </p:txBody>
      </p:sp>
      <p:sp>
        <p:nvSpPr>
          <p:cNvPr id="52228" name="Rectangle 5"/>
          <p:cNvSpPr>
            <a:spLocks noChangeArrowheads="1"/>
          </p:cNvSpPr>
          <p:nvPr/>
        </p:nvSpPr>
        <p:spPr bwMode="auto">
          <a:xfrm>
            <a:off x="2438400" y="4429125"/>
            <a:ext cx="266700" cy="3810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12700" tIns="12700" rIns="12700" bIns="12700"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2000">
                <a:latin typeface="Times New Roman" charset="0"/>
              </a:rPr>
              <a:t>A</a:t>
            </a:r>
            <a:endParaRPr lang="en-US" altLang="zh-TW" sz="1200">
              <a:latin typeface="Times New Roman" charset="0"/>
            </a:endParaRPr>
          </a:p>
          <a:p>
            <a:pPr eaLnBrk="0" hangingPunct="0"/>
            <a:endParaRPr lang="en-US" altLang="zh-TW">
              <a:latin typeface="Times New Roman" charset="0"/>
            </a:endParaRPr>
          </a:p>
        </p:txBody>
      </p:sp>
      <p:sp>
        <p:nvSpPr>
          <p:cNvPr id="52229" name="Rectangle 6"/>
          <p:cNvSpPr>
            <a:spLocks noChangeArrowheads="1"/>
          </p:cNvSpPr>
          <p:nvPr/>
        </p:nvSpPr>
        <p:spPr bwMode="auto">
          <a:xfrm>
            <a:off x="3648075" y="4371975"/>
            <a:ext cx="361950" cy="32385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12700" tIns="12700" rIns="12700" bIns="12700"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2000">
                <a:latin typeface="Times New Roman" charset="0"/>
              </a:rPr>
              <a:t>C</a:t>
            </a:r>
            <a:endParaRPr lang="en-US" altLang="zh-TW" sz="1200">
              <a:latin typeface="Times New Roman" charset="0"/>
            </a:endParaRPr>
          </a:p>
          <a:p>
            <a:pPr eaLnBrk="0" hangingPunct="0"/>
            <a:endParaRPr lang="en-US" altLang="zh-TW">
              <a:latin typeface="Times New Roman" charset="0"/>
            </a:endParaRPr>
          </a:p>
        </p:txBody>
      </p:sp>
      <p:sp>
        <p:nvSpPr>
          <p:cNvPr id="52230" name="Rectangle 7"/>
          <p:cNvSpPr>
            <a:spLocks noChangeArrowheads="1"/>
          </p:cNvSpPr>
          <p:nvPr/>
        </p:nvSpPr>
        <p:spPr bwMode="auto">
          <a:xfrm>
            <a:off x="4067175" y="3752850"/>
            <a:ext cx="457200" cy="33337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12700" tIns="12700" rIns="12700" bIns="12700"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2000">
                <a:latin typeface="Times New Roman" charset="0"/>
              </a:rPr>
              <a:t>D</a:t>
            </a:r>
            <a:endParaRPr lang="en-US" altLang="zh-TW" sz="1200">
              <a:latin typeface="Times New Roman" charset="0"/>
            </a:endParaRPr>
          </a:p>
          <a:p>
            <a:pPr eaLnBrk="0" hangingPunct="0"/>
            <a:endParaRPr lang="en-US" altLang="zh-TW">
              <a:latin typeface="Times New Roman" charset="0"/>
            </a:endParaRPr>
          </a:p>
        </p:txBody>
      </p:sp>
      <p:sp>
        <p:nvSpPr>
          <p:cNvPr id="52231" name="Rectangle 8"/>
          <p:cNvSpPr>
            <a:spLocks noChangeArrowheads="1"/>
          </p:cNvSpPr>
          <p:nvPr/>
        </p:nvSpPr>
        <p:spPr bwMode="auto">
          <a:xfrm>
            <a:off x="4419600" y="4572000"/>
            <a:ext cx="428625" cy="35242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 lIns="12700" tIns="12700" rIns="12700" bIns="12700"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2000">
                <a:latin typeface="Times New Roman" charset="0"/>
              </a:rPr>
              <a:t>E</a:t>
            </a:r>
            <a:endParaRPr lang="en-US" altLang="zh-TW" sz="1200">
              <a:latin typeface="Times New Roman" charset="0"/>
            </a:endParaRPr>
          </a:p>
          <a:p>
            <a:pPr eaLnBrk="0" hangingPunct="0"/>
            <a:endParaRPr lang="en-US" altLang="zh-TW">
              <a:latin typeface="Times New Roman" charset="0"/>
            </a:endParaRPr>
          </a:p>
        </p:txBody>
      </p:sp>
      <p:sp>
        <p:nvSpPr>
          <p:cNvPr id="52232" name="Line 9"/>
          <p:cNvSpPr>
            <a:spLocks noChangeShapeType="1"/>
          </p:cNvSpPr>
          <p:nvPr/>
        </p:nvSpPr>
        <p:spPr bwMode="auto">
          <a:xfrm>
            <a:off x="1885950" y="5019675"/>
            <a:ext cx="3821113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2233" name="Line 10"/>
          <p:cNvSpPr>
            <a:spLocks noChangeShapeType="1"/>
          </p:cNvSpPr>
          <p:nvPr/>
        </p:nvSpPr>
        <p:spPr bwMode="auto">
          <a:xfrm flipV="1">
            <a:off x="2133600" y="3105150"/>
            <a:ext cx="1588" cy="21161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2234" name="Oval 11"/>
          <p:cNvSpPr>
            <a:spLocks noChangeArrowheads="1"/>
          </p:cNvSpPr>
          <p:nvPr/>
        </p:nvSpPr>
        <p:spPr bwMode="auto">
          <a:xfrm>
            <a:off x="3019425" y="4248150"/>
            <a:ext cx="66675" cy="66675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zh-TW" altLang="en-US"/>
          </a:p>
        </p:txBody>
      </p:sp>
      <p:sp>
        <p:nvSpPr>
          <p:cNvPr id="52235" name="Oval 12"/>
          <p:cNvSpPr>
            <a:spLocks noChangeArrowheads="1"/>
          </p:cNvSpPr>
          <p:nvPr/>
        </p:nvSpPr>
        <p:spPr bwMode="auto">
          <a:xfrm>
            <a:off x="2716213" y="4529138"/>
            <a:ext cx="66675" cy="66675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zh-TW" altLang="en-US"/>
          </a:p>
        </p:txBody>
      </p:sp>
      <p:sp>
        <p:nvSpPr>
          <p:cNvPr id="52236" name="Oval 13"/>
          <p:cNvSpPr>
            <a:spLocks noChangeArrowheads="1"/>
          </p:cNvSpPr>
          <p:nvPr/>
        </p:nvSpPr>
        <p:spPr bwMode="auto">
          <a:xfrm>
            <a:off x="3619500" y="4352925"/>
            <a:ext cx="66675" cy="66675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zh-TW" altLang="en-US"/>
          </a:p>
        </p:txBody>
      </p:sp>
      <p:sp>
        <p:nvSpPr>
          <p:cNvPr id="52237" name="Oval 14"/>
          <p:cNvSpPr>
            <a:spLocks noChangeArrowheads="1"/>
          </p:cNvSpPr>
          <p:nvPr/>
        </p:nvSpPr>
        <p:spPr bwMode="auto">
          <a:xfrm>
            <a:off x="3981450" y="3905250"/>
            <a:ext cx="66675" cy="66675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zh-TW" altLang="en-US"/>
          </a:p>
        </p:txBody>
      </p:sp>
      <p:sp>
        <p:nvSpPr>
          <p:cNvPr id="52238" name="Oval 15"/>
          <p:cNvSpPr>
            <a:spLocks noChangeArrowheads="1"/>
          </p:cNvSpPr>
          <p:nvPr/>
        </p:nvSpPr>
        <p:spPr bwMode="auto">
          <a:xfrm>
            <a:off x="4333875" y="4695825"/>
            <a:ext cx="66675" cy="66675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zh-TW" altLang="en-US"/>
          </a:p>
        </p:txBody>
      </p:sp>
      <p:sp>
        <p:nvSpPr>
          <p:cNvPr id="52239" name="Text Box 16"/>
          <p:cNvSpPr txBox="1">
            <a:spLocks noChangeArrowheads="1"/>
          </p:cNvSpPr>
          <p:nvPr/>
        </p:nvSpPr>
        <p:spPr bwMode="auto">
          <a:xfrm>
            <a:off x="1447800" y="5305425"/>
            <a:ext cx="57150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>
                <a:latin typeface="Times New Roman" charset="0"/>
              </a:rPr>
              <a:t>rank(</a:t>
            </a:r>
            <a:r>
              <a:rPr lang="en-US" altLang="zh-TW" i="1">
                <a:latin typeface="Times New Roman" charset="0"/>
              </a:rPr>
              <a:t>A</a:t>
            </a:r>
            <a:r>
              <a:rPr lang="en-US" altLang="zh-TW">
                <a:latin typeface="Times New Roman" charset="0"/>
              </a:rPr>
              <a:t>)= 0,  rank(</a:t>
            </a:r>
            <a:r>
              <a:rPr lang="en-US" altLang="zh-TW" i="1">
                <a:latin typeface="Times New Roman" charset="0"/>
              </a:rPr>
              <a:t>B</a:t>
            </a:r>
            <a:r>
              <a:rPr lang="en-US" altLang="zh-TW">
                <a:latin typeface="Times New Roman" charset="0"/>
              </a:rPr>
              <a:t>) = 1, rank(</a:t>
            </a:r>
            <a:r>
              <a:rPr lang="en-US" altLang="zh-TW" i="1">
                <a:latin typeface="Times New Roman" charset="0"/>
              </a:rPr>
              <a:t>C</a:t>
            </a:r>
            <a:r>
              <a:rPr lang="en-US" altLang="zh-TW">
                <a:latin typeface="Times New Roman" charset="0"/>
              </a:rPr>
              <a:t>) = 1</a:t>
            </a:r>
          </a:p>
          <a:p>
            <a:pPr>
              <a:spcBef>
                <a:spcPct val="50000"/>
              </a:spcBef>
            </a:pPr>
            <a:r>
              <a:rPr lang="en-US" altLang="zh-TW">
                <a:latin typeface="Times New Roman" charset="0"/>
              </a:rPr>
              <a:t>rank(</a:t>
            </a:r>
            <a:r>
              <a:rPr lang="en-US" altLang="zh-TW" i="1">
                <a:latin typeface="Times New Roman" charset="0"/>
              </a:rPr>
              <a:t>D</a:t>
            </a:r>
            <a:r>
              <a:rPr lang="en-US" altLang="zh-TW">
                <a:latin typeface="Times New Roman" charset="0"/>
              </a:rPr>
              <a:t>) = 3,  rank(</a:t>
            </a:r>
            <a:r>
              <a:rPr lang="en-US" altLang="zh-TW" i="1">
                <a:latin typeface="Times New Roman" charset="0"/>
              </a:rPr>
              <a:t>E</a:t>
            </a:r>
            <a:r>
              <a:rPr lang="en-US" altLang="zh-TW">
                <a:latin typeface="Times New Roman" charset="0"/>
              </a:rPr>
              <a:t>) = 0</a:t>
            </a:r>
          </a:p>
          <a:p>
            <a:pPr>
              <a:spcBef>
                <a:spcPct val="50000"/>
              </a:spcBef>
            </a:pPr>
            <a:endParaRPr lang="en-US" altLang="zh-TW">
              <a:latin typeface="Times New Roman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49" name="Object 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762000" y="1847850"/>
          <a:ext cx="7677150" cy="499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2" name="文件" r:id="rId3" imgW="5486400" imgH="3567684" progId="Word.Document.8">
                  <p:embed/>
                </p:oleObj>
              </mc:Choice>
              <mc:Fallback>
                <p:oleObj name="文件" r:id="rId3" imgW="5486400" imgH="356768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847850"/>
                        <a:ext cx="7677150" cy="499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0" name="Rectangle 3"/>
          <p:cNvSpPr>
            <a:spLocks noChangeArrowheads="1"/>
          </p:cNvSpPr>
          <p:nvPr/>
        </p:nvSpPr>
        <p:spPr bwMode="auto">
          <a:xfrm>
            <a:off x="762000" y="533400"/>
            <a:ext cx="6248400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r>
              <a:rPr lang="en-US" altLang="zh-TW" sz="2800" b="1">
                <a:solidFill>
                  <a:schemeClr val="hlink"/>
                </a:solidFill>
                <a:latin typeface="Times New Roman" charset="0"/>
              </a:rPr>
              <a:t> </a:t>
            </a:r>
            <a:r>
              <a:rPr lang="en-US" altLang="zh-TW" sz="2800">
                <a:solidFill>
                  <a:schemeClr val="hlink"/>
                </a:solidFill>
                <a:latin typeface="Times New Roman" charset="0"/>
              </a:rPr>
              <a:t>Straightforward algorithm</a:t>
            </a:r>
            <a:r>
              <a:rPr lang="en-US" altLang="zh-TW" sz="2800" b="1">
                <a:solidFill>
                  <a:schemeClr val="hlink"/>
                </a:solidFill>
                <a:latin typeface="Times New Roman" charset="0"/>
              </a:rPr>
              <a:t>:</a:t>
            </a:r>
            <a:endParaRPr lang="en-US" altLang="zh-TW" sz="2800">
              <a:solidFill>
                <a:schemeClr val="hlink"/>
              </a:solidFill>
              <a:latin typeface="Times New Roman" charset="0"/>
            </a:endParaRPr>
          </a:p>
          <a:p>
            <a:pPr>
              <a:spcBef>
                <a:spcPct val="50000"/>
              </a:spcBef>
              <a:buClr>
                <a:schemeClr val="folHlink"/>
              </a:buClr>
              <a:buSzPct val="60000"/>
              <a:buFont typeface="Wingdings" charset="2"/>
              <a:buNone/>
            </a:pPr>
            <a:r>
              <a:rPr lang="en-US" altLang="zh-TW" sz="2800">
                <a:latin typeface="Times New Roman" charset="0"/>
              </a:rPr>
              <a:t>comparing all pairs of points : </a:t>
            </a:r>
            <a:r>
              <a:rPr lang="en-US" altLang="zh-TW" sz="2800" i="1">
                <a:latin typeface="Times New Roman" charset="0"/>
              </a:rPr>
              <a:t>O</a:t>
            </a:r>
            <a:r>
              <a:rPr lang="en-US" altLang="zh-TW" sz="2800">
                <a:latin typeface="Times New Roman" charset="0"/>
              </a:rPr>
              <a:t>(</a:t>
            </a:r>
            <a:r>
              <a:rPr lang="en-US" altLang="zh-TW" sz="2800" i="1">
                <a:latin typeface="Times New Roman" charset="0"/>
              </a:rPr>
              <a:t>n</a:t>
            </a:r>
            <a:r>
              <a:rPr lang="en-US" altLang="zh-TW" sz="2800" baseline="30000">
                <a:latin typeface="Times New Roman" charset="0"/>
              </a:rPr>
              <a:t>2</a:t>
            </a:r>
            <a:r>
              <a:rPr lang="en-US" altLang="zh-TW" sz="2800">
                <a:latin typeface="Times New Roman" charset="0"/>
              </a:rPr>
              <a:t>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7772400" cy="41148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TW" sz="2800" u="sng">
                <a:solidFill>
                  <a:schemeClr val="hlink"/>
                </a:solidFill>
              </a:rPr>
              <a:t>Step 1</a:t>
            </a:r>
            <a:r>
              <a:rPr lang="en-US" altLang="zh-TW" sz="2800"/>
              <a:t>: Split the points along the median line </a:t>
            </a:r>
            <a:r>
              <a:rPr lang="en-US" altLang="zh-TW" sz="2800" i="1"/>
              <a:t>L</a:t>
            </a:r>
            <a:r>
              <a:rPr lang="en-US" altLang="zh-TW" sz="2800"/>
              <a:t> into </a:t>
            </a:r>
            <a:r>
              <a:rPr lang="en-US" altLang="zh-TW" sz="2800" i="1"/>
              <a:t>A</a:t>
            </a:r>
            <a:r>
              <a:rPr lang="en-US" altLang="zh-TW" sz="2800"/>
              <a:t> and </a:t>
            </a:r>
            <a:r>
              <a:rPr lang="en-US" altLang="zh-TW" sz="2800" i="1"/>
              <a:t>B</a:t>
            </a:r>
            <a:r>
              <a:rPr lang="en-US" altLang="zh-TW" sz="2800"/>
              <a:t>.</a:t>
            </a:r>
            <a:endParaRPr lang="en-US" altLang="zh-TW" sz="2800" u="sng">
              <a:solidFill>
                <a:schemeClr val="hlink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80000"/>
              </a:spcBef>
              <a:buFont typeface="Wingdings" charset="2"/>
              <a:buNone/>
            </a:pPr>
            <a:r>
              <a:rPr lang="en-US" altLang="zh-TW" sz="2800" u="sng">
                <a:solidFill>
                  <a:schemeClr val="hlink"/>
                </a:solidFill>
              </a:rPr>
              <a:t>Step 2</a:t>
            </a:r>
            <a:r>
              <a:rPr lang="en-US" altLang="zh-TW" sz="2800"/>
              <a:t>: Find ranks of points in </a:t>
            </a:r>
            <a:r>
              <a:rPr lang="en-US" altLang="zh-TW" sz="2800" i="1"/>
              <a:t>A</a:t>
            </a:r>
            <a:r>
              <a:rPr lang="en-US" altLang="zh-TW" sz="2800"/>
              <a:t> and ranks of points in </a:t>
            </a:r>
            <a:r>
              <a:rPr lang="en-US" altLang="zh-TW" sz="2800" i="1"/>
              <a:t>B</a:t>
            </a:r>
            <a:r>
              <a:rPr lang="en-US" altLang="zh-TW" sz="2800"/>
              <a:t>, recursively.</a:t>
            </a:r>
            <a:endParaRPr lang="en-US" altLang="zh-TW" sz="2800" u="sng">
              <a:solidFill>
                <a:schemeClr val="hlink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80000"/>
              </a:spcBef>
              <a:buFont typeface="Wingdings" charset="2"/>
              <a:buNone/>
            </a:pPr>
            <a:r>
              <a:rPr lang="en-US" altLang="zh-TW" sz="2800" u="sng">
                <a:solidFill>
                  <a:schemeClr val="hlink"/>
                </a:solidFill>
              </a:rPr>
              <a:t>Step 3</a:t>
            </a:r>
            <a:r>
              <a:rPr lang="en-US" altLang="zh-TW" sz="2800"/>
              <a:t>: Sort points in </a:t>
            </a:r>
            <a:r>
              <a:rPr lang="en-US" altLang="zh-TW" sz="2800" i="1"/>
              <a:t>A</a:t>
            </a:r>
            <a:r>
              <a:rPr lang="en-US" altLang="zh-TW" sz="2800"/>
              <a:t> and </a:t>
            </a:r>
            <a:r>
              <a:rPr lang="en-US" altLang="zh-TW" sz="2800" i="1"/>
              <a:t>B</a:t>
            </a:r>
            <a:r>
              <a:rPr lang="en-US" altLang="zh-TW" sz="2800"/>
              <a:t> according to their </a:t>
            </a:r>
            <a:r>
              <a:rPr lang="en-US" altLang="zh-TW" sz="2800" i="1"/>
              <a:t>y</a:t>
            </a:r>
            <a:r>
              <a:rPr lang="en-US" altLang="zh-TW" sz="2800"/>
              <a:t>-values.  Update the ranks of points in </a:t>
            </a:r>
            <a:r>
              <a:rPr lang="en-US" altLang="zh-TW" sz="2800" i="1"/>
              <a:t>B</a:t>
            </a:r>
            <a:r>
              <a:rPr lang="en-US" altLang="zh-TW" sz="2800"/>
              <a:t>.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TW"/>
              <a:t>           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685800"/>
            <a:ext cx="8458200" cy="914400"/>
          </a:xfrm>
          <a:noFill/>
        </p:spPr>
        <p:txBody>
          <a:bodyPr/>
          <a:lstStyle/>
          <a:p>
            <a:pPr algn="ctr" eaLnBrk="1" hangingPunct="1"/>
            <a:r>
              <a:rPr lang="en-US" altLang="zh-TW"/>
              <a:t>Divide-and-conquer for </a:t>
            </a:r>
            <a:br>
              <a:rPr lang="en-US" altLang="zh-TW"/>
            </a:br>
            <a:r>
              <a:rPr lang="en-US" altLang="zh-TW"/>
              <a:t>finding 2-D ranks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7" name="Object 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677863" y="693738"/>
          <a:ext cx="8072437" cy="510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1" name="Document" r:id="rId3" imgW="6108700" imgH="3860800" progId="Word.Document.8">
                  <p:embed/>
                </p:oleObj>
              </mc:Choice>
              <mc:Fallback>
                <p:oleObj name="Document" r:id="rId3" imgW="6108700" imgH="38608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63" y="693738"/>
                        <a:ext cx="8072437" cy="5106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1" name="Oval 3"/>
          <p:cNvSpPr>
            <a:spLocks noChangeArrowheads="1"/>
          </p:cNvSpPr>
          <p:nvPr/>
        </p:nvSpPr>
        <p:spPr bwMode="auto">
          <a:xfrm>
            <a:off x="3228975" y="2141538"/>
            <a:ext cx="1531938" cy="665162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zh-TW" altLang="en-US"/>
          </a:p>
        </p:txBody>
      </p:sp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5675313" y="1624013"/>
            <a:ext cx="30908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>
                <a:solidFill>
                  <a:srgbClr val="FF0000"/>
                </a:solidFill>
                <a:latin typeface="Times New Roman" charset="0"/>
              </a:rPr>
              <a:t>Is it possible to improve this part?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animBg="1"/>
      <p:bldP spid="686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549275"/>
            <a:ext cx="7793037" cy="601663"/>
          </a:xfrm>
        </p:spPr>
        <p:txBody>
          <a:bodyPr/>
          <a:lstStyle/>
          <a:p>
            <a:pPr algn="ctr" eaLnBrk="1" hangingPunct="1"/>
            <a:r>
              <a:rPr lang="en-US" altLang="zh-TW"/>
              <a:t>Lower bound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4962" y="1511608"/>
            <a:ext cx="7793037" cy="4452464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zh-TW" sz="2800" dirty="0"/>
              <a:t>A </a:t>
            </a:r>
            <a:r>
              <a:rPr lang="en-US" altLang="zh-TW" sz="2800" dirty="0">
                <a:solidFill>
                  <a:schemeClr val="hlink"/>
                </a:solidFill>
              </a:rPr>
              <a:t>lower bound</a:t>
            </a:r>
            <a:r>
              <a:rPr lang="en-US" altLang="zh-TW" sz="2800" dirty="0"/>
              <a:t> of a </a:t>
            </a:r>
            <a:r>
              <a:rPr lang="en-US" altLang="zh-TW" sz="2800" dirty="0">
                <a:solidFill>
                  <a:schemeClr val="hlink"/>
                </a:solidFill>
              </a:rPr>
              <a:t>problem</a:t>
            </a:r>
            <a:r>
              <a:rPr lang="en-US" altLang="zh-TW" sz="2800" dirty="0"/>
              <a:t> is the least time complexity required for any algorithm which can be used to solve this problem.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TW" sz="2800" dirty="0"/>
              <a:t> 	☆ </a:t>
            </a:r>
            <a:r>
              <a:rPr lang="en-US" altLang="zh-TW" sz="2800" b="1" dirty="0">
                <a:solidFill>
                  <a:schemeClr val="hlink"/>
                </a:solidFill>
              </a:rPr>
              <a:t>worst case lower bound</a:t>
            </a:r>
            <a:r>
              <a:rPr lang="en-US" altLang="zh-TW" sz="2800" b="1" dirty="0"/>
              <a:t> 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TW" sz="2800" b="1" dirty="0"/>
              <a:t>	</a:t>
            </a:r>
            <a:r>
              <a:rPr lang="en-US" altLang="zh-TW" sz="2800" dirty="0"/>
              <a:t>☆ </a:t>
            </a:r>
            <a:r>
              <a:rPr lang="en-US" altLang="zh-TW" sz="2800" b="1" dirty="0">
                <a:solidFill>
                  <a:schemeClr val="hlink"/>
                </a:solidFill>
              </a:rPr>
              <a:t>average case lower bound</a:t>
            </a:r>
          </a:p>
          <a:p>
            <a:pPr eaLnBrk="1" hangingPunct="1">
              <a:lnSpc>
                <a:spcPct val="90000"/>
              </a:lnSpc>
            </a:pPr>
            <a:endParaRPr lang="en-US" altLang="zh-TW" sz="28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/>
              <a:t>The lower bound for a problem is </a:t>
            </a:r>
            <a:r>
              <a:rPr lang="en-US" altLang="zh-TW" sz="2800" dirty="0">
                <a:solidFill>
                  <a:schemeClr val="hlink"/>
                </a:solidFill>
              </a:rPr>
              <a:t>not unique</a:t>
            </a:r>
            <a:r>
              <a:rPr lang="en-US" altLang="zh-TW" sz="2800" dirty="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/>
              <a:t>For example, </a:t>
            </a:r>
            <a:r>
              <a:rPr lang="en-US" altLang="zh-TW" dirty="0">
                <a:sym typeface="Symbol" charset="2"/>
              </a:rPr>
              <a:t></a:t>
            </a:r>
            <a:r>
              <a:rPr lang="en-US" altLang="zh-TW" dirty="0"/>
              <a:t>(1), </a:t>
            </a:r>
            <a:r>
              <a:rPr lang="en-US" altLang="zh-TW" dirty="0">
                <a:sym typeface="Symbol" charset="2"/>
              </a:rPr>
              <a:t>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), </a:t>
            </a:r>
            <a:r>
              <a:rPr lang="en-US" altLang="zh-TW" dirty="0">
                <a:sym typeface="Symbol" charset="2"/>
              </a:rPr>
              <a:t>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 log </a:t>
            </a:r>
            <a:r>
              <a:rPr lang="en-US" altLang="zh-TW" i="1" dirty="0"/>
              <a:t>n</a:t>
            </a:r>
            <a:r>
              <a:rPr lang="en-US" altLang="zh-TW" dirty="0"/>
              <a:t>) are all lower bounds for sorting.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sym typeface="Symbol" charset="2"/>
              </a:rPr>
              <a:t></a:t>
            </a:r>
            <a:r>
              <a:rPr lang="en-US" altLang="zh-TW" dirty="0"/>
              <a:t>(1) and </a:t>
            </a:r>
            <a:r>
              <a:rPr lang="en-US" altLang="zh-TW" dirty="0">
                <a:sym typeface="Symbol" charset="2"/>
              </a:rPr>
              <a:t>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) are trivial bounds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altLang="zh-TW" sz="2800" dirty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altLang="zh-TW" sz="2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4213" y="981075"/>
            <a:ext cx="80010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/>
              <a:t>At present, if the highest lower bound of a problem is </a:t>
            </a:r>
            <a:r>
              <a:rPr lang="en-US" altLang="zh-TW" dirty="0">
                <a:sym typeface="Symbol" charset="2"/>
              </a:rPr>
              <a:t>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 log </a:t>
            </a:r>
            <a:r>
              <a:rPr lang="en-US" altLang="zh-TW" i="1" dirty="0"/>
              <a:t>n</a:t>
            </a:r>
            <a:r>
              <a:rPr lang="en-US" altLang="zh-TW" dirty="0"/>
              <a:t>) and  the time complexity of the best algorithm is O(</a:t>
            </a:r>
            <a:r>
              <a:rPr lang="en-US" altLang="zh-TW" i="1" dirty="0"/>
              <a:t>n</a:t>
            </a:r>
            <a:r>
              <a:rPr lang="en-US" altLang="zh-TW" baseline="30000" dirty="0"/>
              <a:t>2</a:t>
            </a:r>
            <a:r>
              <a:rPr lang="en-US" altLang="zh-TW" dirty="0"/>
              <a:t>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/>
              <a:t>We may try to find a higher lower bound.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/>
              <a:t>We may try to find a better algorithm.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/>
              <a:t>Lower bound of the problem and the algorithm both may be improved.</a:t>
            </a:r>
          </a:p>
          <a:p>
            <a:pPr eaLnBrk="1" hangingPunct="1">
              <a:lnSpc>
                <a:spcPct val="90000"/>
              </a:lnSpc>
              <a:spcBef>
                <a:spcPct val="85000"/>
              </a:spcBef>
            </a:pPr>
            <a:r>
              <a:rPr lang="en-US" altLang="zh-TW" dirty="0">
                <a:solidFill>
                  <a:schemeClr val="folHlink"/>
                </a:solidFill>
              </a:rPr>
              <a:t>If the incumbent lower bound is </a:t>
            </a:r>
            <a:r>
              <a:rPr lang="en-US" altLang="zh-TW" dirty="0">
                <a:solidFill>
                  <a:schemeClr val="folHlink"/>
                </a:solidFill>
                <a:sym typeface="Symbol" charset="2"/>
              </a:rPr>
              <a:t></a:t>
            </a:r>
            <a:r>
              <a:rPr lang="en-US" altLang="zh-TW" dirty="0">
                <a:solidFill>
                  <a:schemeClr val="folHlink"/>
                </a:solidFill>
              </a:rPr>
              <a:t>(</a:t>
            </a:r>
            <a:r>
              <a:rPr lang="en-US" altLang="zh-TW" i="1" dirty="0">
                <a:solidFill>
                  <a:schemeClr val="folHlink"/>
                </a:solidFill>
              </a:rPr>
              <a:t>n</a:t>
            </a:r>
            <a:r>
              <a:rPr lang="en-US" altLang="zh-TW" dirty="0">
                <a:solidFill>
                  <a:schemeClr val="folHlink"/>
                </a:solidFill>
              </a:rPr>
              <a:t> log </a:t>
            </a:r>
            <a:r>
              <a:rPr lang="en-US" altLang="zh-TW" i="1" dirty="0">
                <a:solidFill>
                  <a:schemeClr val="folHlink"/>
                </a:solidFill>
              </a:rPr>
              <a:t>n</a:t>
            </a:r>
            <a:r>
              <a:rPr lang="en-US" altLang="zh-TW" dirty="0">
                <a:solidFill>
                  <a:schemeClr val="folHlink"/>
                </a:solidFill>
              </a:rPr>
              <a:t>) and there is an algorithm with time complexity O(</a:t>
            </a:r>
            <a:r>
              <a:rPr lang="en-US" altLang="zh-TW" i="1" dirty="0">
                <a:solidFill>
                  <a:schemeClr val="folHlink"/>
                </a:solidFill>
              </a:rPr>
              <a:t>n</a:t>
            </a:r>
            <a:r>
              <a:rPr lang="en-US" altLang="zh-TW" dirty="0">
                <a:solidFill>
                  <a:schemeClr val="folHlink"/>
                </a:solidFill>
              </a:rPr>
              <a:t> log </a:t>
            </a:r>
            <a:r>
              <a:rPr lang="en-US" altLang="zh-TW" i="1" dirty="0">
                <a:solidFill>
                  <a:schemeClr val="folHlink"/>
                </a:solidFill>
              </a:rPr>
              <a:t>n</a:t>
            </a:r>
            <a:r>
              <a:rPr lang="en-US" altLang="zh-TW" dirty="0">
                <a:solidFill>
                  <a:schemeClr val="folHlink"/>
                </a:solidFill>
              </a:rPr>
              <a:t>), then the algorithm is</a:t>
            </a:r>
            <a:r>
              <a:rPr lang="en-US" altLang="zh-TW" dirty="0">
                <a:solidFill>
                  <a:schemeClr val="hlink"/>
                </a:solidFill>
              </a:rPr>
              <a:t> optimal</a:t>
            </a:r>
            <a:r>
              <a:rPr lang="en-US" altLang="zh-TW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534400" cy="1143000"/>
          </a:xfrm>
        </p:spPr>
        <p:txBody>
          <a:bodyPr/>
          <a:lstStyle/>
          <a:p>
            <a:pPr marL="838200" indent="-838200" eaLnBrk="1" hangingPunct="1"/>
            <a:br>
              <a:rPr lang="en-US" altLang="zh-TW"/>
            </a:br>
            <a:br>
              <a:rPr lang="en-US" altLang="zh-TW"/>
            </a:br>
            <a:br>
              <a:rPr lang="en-US" altLang="zh-TW"/>
            </a:br>
            <a:br>
              <a:rPr lang="en-US" altLang="zh-TW"/>
            </a:br>
            <a:endParaRPr lang="en-US" altLang="zh-TW"/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3713" y="1773238"/>
            <a:ext cx="5256212" cy="4114800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altLang="zh-TW" sz="2800"/>
              <a:t>6 permutations for 3 data elements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 sz="2800"/>
              <a:t>	</a:t>
            </a:r>
            <a:r>
              <a:rPr lang="en-US" altLang="zh-TW" sz="2800" i="1"/>
              <a:t>a</a:t>
            </a:r>
            <a:r>
              <a:rPr lang="en-US" altLang="zh-TW" sz="2800" baseline="-30000"/>
              <a:t>1</a:t>
            </a:r>
            <a:r>
              <a:rPr lang="en-US" altLang="zh-TW" sz="2800"/>
              <a:t>		</a:t>
            </a:r>
            <a:r>
              <a:rPr lang="en-US" altLang="zh-TW" sz="2800" i="1"/>
              <a:t>a</a:t>
            </a:r>
            <a:r>
              <a:rPr lang="en-US" altLang="zh-TW" sz="2800" baseline="-30000"/>
              <a:t>2</a:t>
            </a:r>
            <a:r>
              <a:rPr lang="en-US" altLang="zh-TW" sz="2800"/>
              <a:t>		</a:t>
            </a:r>
            <a:r>
              <a:rPr lang="en-US" altLang="zh-TW" sz="2800" i="1"/>
              <a:t>a</a:t>
            </a:r>
            <a:r>
              <a:rPr lang="en-US" altLang="zh-TW" sz="2800" baseline="-30000"/>
              <a:t>3</a:t>
            </a:r>
            <a:endParaRPr lang="en-US" altLang="zh-TW" sz="2800"/>
          </a:p>
          <a:p>
            <a:pPr eaLnBrk="1" hangingPunct="1">
              <a:buFont typeface="Wingdings" charset="2"/>
              <a:buNone/>
            </a:pPr>
            <a:r>
              <a:rPr lang="en-US" altLang="zh-TW" sz="2800"/>
              <a:t>	1		2		3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 sz="2800"/>
              <a:t>	1		3		2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 sz="2800"/>
              <a:t>	2		1		3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 sz="2800"/>
              <a:t>	2		3		1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 sz="2800"/>
              <a:t>	3		1		2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 sz="2800"/>
              <a:t>	3		2		1</a:t>
            </a:r>
          </a:p>
          <a:p>
            <a:pPr eaLnBrk="1" hangingPunct="1">
              <a:buFont typeface="Wingdings" charset="2"/>
              <a:buNone/>
            </a:pPr>
            <a:endParaRPr lang="en-US" altLang="zh-TW" sz="2800"/>
          </a:p>
        </p:txBody>
      </p:sp>
      <p:sp>
        <p:nvSpPr>
          <p:cNvPr id="58371" name="Rectangle 4"/>
          <p:cNvSpPr>
            <a:spLocks noChangeArrowheads="1"/>
          </p:cNvSpPr>
          <p:nvPr/>
        </p:nvSpPr>
        <p:spPr bwMode="auto">
          <a:xfrm>
            <a:off x="304800" y="685800"/>
            <a:ext cx="84566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4000" b="1">
                <a:solidFill>
                  <a:schemeClr val="tx2"/>
                </a:solidFill>
                <a:latin typeface="Times New Roman" charset="0"/>
              </a:rPr>
              <a:t>The worst case lower bound of sorting</a:t>
            </a:r>
          </a:p>
        </p:txBody>
      </p:sp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684213" y="2924175"/>
            <a:ext cx="8172450" cy="822325"/>
          </a:xfrm>
          <a:prstGeom prst="rect">
            <a:avLst/>
          </a:prstGeom>
          <a:solidFill>
            <a:srgbClr val="99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b="1">
                <a:solidFill>
                  <a:schemeClr val="folHlink"/>
                </a:solidFill>
              </a:rPr>
              <a:t>In the worst case, any algorithm will take at least 3 </a:t>
            </a:r>
          </a:p>
          <a:p>
            <a:r>
              <a:rPr lang="en-US" altLang="zh-TW" b="1">
                <a:solidFill>
                  <a:schemeClr val="folHlink"/>
                </a:solidFill>
              </a:rPr>
              <a:t>comparisons for sorting 3 elements.</a:t>
            </a: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684213" y="4437063"/>
            <a:ext cx="8172450" cy="822325"/>
          </a:xfrm>
          <a:prstGeom prst="rect">
            <a:avLst/>
          </a:prstGeom>
          <a:solidFill>
            <a:srgbClr val="99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b="1">
                <a:solidFill>
                  <a:schemeClr val="folHlink"/>
                </a:solidFill>
              </a:rPr>
              <a:t>In the worst case, any algorithm will take at least 7 </a:t>
            </a:r>
          </a:p>
          <a:p>
            <a:r>
              <a:rPr lang="en-US" altLang="zh-TW" b="1">
                <a:solidFill>
                  <a:schemeClr val="folHlink"/>
                </a:solidFill>
              </a:rPr>
              <a:t>comparisons for sorting 5 elements.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5" grpId="0" animBg="1"/>
      <p:bldP spid="7168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-207963"/>
            <a:ext cx="7793038" cy="1143001"/>
          </a:xfrm>
        </p:spPr>
        <p:txBody>
          <a:bodyPr/>
          <a:lstStyle/>
          <a:p>
            <a:pPr eaLnBrk="1" hangingPunct="1"/>
            <a:r>
              <a:rPr lang="en-US" altLang="zh-TW"/>
              <a:t>Finite-State Automata</a:t>
            </a:r>
          </a:p>
        </p:txBody>
      </p:sp>
      <p:sp>
        <p:nvSpPr>
          <p:cNvPr id="1146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884738" y="1482725"/>
            <a:ext cx="4259262" cy="2473325"/>
          </a:xfrm>
        </p:spPr>
        <p:txBody>
          <a:bodyPr/>
          <a:lstStyle/>
          <a:p>
            <a:pPr eaLnBrk="1" hangingPunct="1"/>
            <a:r>
              <a:rPr lang="en-US" altLang="zh-TW" sz="2800" i="1"/>
              <a:t>Q</a:t>
            </a:r>
            <a:r>
              <a:rPr lang="en-US" altLang="zh-TW" sz="2800"/>
              <a:t> is a set of states</a:t>
            </a:r>
          </a:p>
          <a:p>
            <a:pPr eaLnBrk="1" hangingPunct="1"/>
            <a:r>
              <a:rPr lang="en-US" altLang="zh-TW" sz="2800">
                <a:latin typeface="Symbol" charset="2"/>
              </a:rPr>
              <a:t>S</a:t>
            </a:r>
            <a:r>
              <a:rPr lang="en-US" altLang="zh-TW" sz="2800"/>
              <a:t> is an input alphabet</a:t>
            </a:r>
          </a:p>
          <a:p>
            <a:pPr eaLnBrk="1" hangingPunct="1"/>
            <a:r>
              <a:rPr lang="en-US" altLang="zh-TW" sz="2800" i="1">
                <a:latin typeface="Symbol" charset="2"/>
              </a:rPr>
              <a:t>d</a:t>
            </a:r>
            <a:r>
              <a:rPr lang="en-US" altLang="zh-TW" sz="2800"/>
              <a:t> is a transition function</a:t>
            </a:r>
          </a:p>
          <a:p>
            <a:pPr eaLnBrk="1" hangingPunct="1"/>
            <a:r>
              <a:rPr lang="en-US" altLang="zh-TW" sz="2800" i="1"/>
              <a:t>F</a:t>
            </a:r>
            <a:r>
              <a:rPr lang="en-US" altLang="zh-TW" sz="2800"/>
              <a:t> is a set of final states</a:t>
            </a:r>
          </a:p>
        </p:txBody>
      </p:sp>
      <p:pic>
        <p:nvPicPr>
          <p:cNvPr id="18435" name="Picture 7" descr="CAA3KDE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9313"/>
            <a:ext cx="49149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81025" y="4621213"/>
            <a:ext cx="8074025" cy="1782762"/>
            <a:chOff x="366" y="2911"/>
            <a:chExt cx="5086" cy="1123"/>
          </a:xfrm>
        </p:grpSpPr>
        <p:pic>
          <p:nvPicPr>
            <p:cNvPr id="18437" name="Picture 9" descr="CA89YF8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" y="2911"/>
              <a:ext cx="4536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38" name="Picture 11" descr="CAPBHFF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" y="3596"/>
              <a:ext cx="5052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4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4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4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4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0"/>
            <a:ext cx="7793038" cy="1143000"/>
          </a:xfrm>
        </p:spPr>
        <p:txBody>
          <a:bodyPr/>
          <a:lstStyle/>
          <a:p>
            <a:pPr eaLnBrk="1" hangingPunct="1"/>
            <a:r>
              <a:rPr lang="en-US" altLang="zh-TW" b="1"/>
              <a:t>Straight insertion sort</a:t>
            </a:r>
            <a:r>
              <a:rPr lang="en-US" altLang="zh-TW"/>
              <a:t> 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87450" y="1628775"/>
            <a:ext cx="6624638" cy="4248150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altLang="zh-TW" sz="3600"/>
              <a:t>input: 7, 5, 1, 4, 3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 sz="3600"/>
              <a:t>	      7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 sz="3600"/>
              <a:t>         7, </a:t>
            </a:r>
            <a:r>
              <a:rPr lang="en-US" altLang="zh-TW" sz="3600" u="sng"/>
              <a:t>5</a:t>
            </a:r>
            <a:r>
              <a:rPr lang="en-US" altLang="zh-TW" sz="3600"/>
              <a:t> </a:t>
            </a:r>
            <a:r>
              <a:rPr lang="en-US" altLang="zh-TW" sz="3600">
                <a:sym typeface="Symbol" charset="2"/>
              </a:rPr>
              <a:t> 5, 7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 sz="3600"/>
              <a:t>	      5, 7, </a:t>
            </a:r>
            <a:r>
              <a:rPr lang="en-US" altLang="zh-TW" sz="3600" u="sng"/>
              <a:t>1 </a:t>
            </a:r>
            <a:r>
              <a:rPr lang="en-US" altLang="zh-TW" sz="3600">
                <a:sym typeface="Symbol" charset="2"/>
              </a:rPr>
              <a:t> 1, 5, 7</a:t>
            </a:r>
            <a:endParaRPr lang="en-US" altLang="zh-TW" sz="3600"/>
          </a:p>
          <a:p>
            <a:pPr eaLnBrk="1" hangingPunct="1">
              <a:buFont typeface="Wingdings" charset="2"/>
              <a:buNone/>
            </a:pPr>
            <a:r>
              <a:rPr lang="en-US" altLang="zh-TW" sz="3600"/>
              <a:t>	      1, 5 ,7, </a:t>
            </a:r>
            <a:r>
              <a:rPr lang="en-US" altLang="zh-TW" sz="3600" u="sng"/>
              <a:t>4 </a:t>
            </a:r>
            <a:r>
              <a:rPr lang="en-US" altLang="zh-TW" sz="3600">
                <a:sym typeface="Symbol" charset="2"/>
              </a:rPr>
              <a:t> 1, 4, 5, 7</a:t>
            </a:r>
            <a:endParaRPr lang="en-US" altLang="zh-TW" sz="3600"/>
          </a:p>
          <a:p>
            <a:pPr eaLnBrk="1" hangingPunct="1">
              <a:buFont typeface="Wingdings" charset="2"/>
              <a:buNone/>
            </a:pPr>
            <a:r>
              <a:rPr lang="en-US" altLang="zh-TW" sz="3600"/>
              <a:t>	      1, 4, 5, 7, </a:t>
            </a:r>
            <a:r>
              <a:rPr lang="en-US" altLang="zh-TW" sz="3600" u="sng"/>
              <a:t>3 </a:t>
            </a:r>
            <a:r>
              <a:rPr lang="en-US" altLang="zh-TW" sz="3600">
                <a:sym typeface="Symbol" charset="2"/>
              </a:rPr>
              <a:t> 1, 3, 4, 5, 7</a:t>
            </a:r>
            <a:endParaRPr lang="en-US" altLang="zh-TW" sz="3600"/>
          </a:p>
          <a:p>
            <a:pPr eaLnBrk="1" hangingPunct="1">
              <a:buFont typeface="Wingdings" charset="2"/>
              <a:buNone/>
            </a:pPr>
            <a:endParaRPr lang="en-US" altLang="zh-TW" sz="3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188913"/>
            <a:ext cx="7793038" cy="1143000"/>
          </a:xfrm>
        </p:spPr>
        <p:txBody>
          <a:bodyPr/>
          <a:lstStyle/>
          <a:p>
            <a:pPr eaLnBrk="1" hangingPunct="1"/>
            <a:r>
              <a:rPr lang="en-US" altLang="zh-TW" sz="4000"/>
              <a:t>Straight insertion sort: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1700213"/>
            <a:ext cx="5759450" cy="4618037"/>
          </a:xfrm>
        </p:spPr>
        <p:txBody>
          <a:bodyPr/>
          <a:lstStyle/>
          <a:p>
            <a:pPr eaLnBrk="1" hangingPunct="1"/>
            <a:r>
              <a:rPr lang="en-US" altLang="zh-TW"/>
              <a:t>input data: (2, 3, 1)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/>
              <a:t>	(1)  </a:t>
            </a:r>
            <a:r>
              <a:rPr lang="en-US" altLang="zh-TW" i="1"/>
              <a:t>a</a:t>
            </a:r>
            <a:r>
              <a:rPr lang="en-US" altLang="zh-TW" baseline="-30000"/>
              <a:t>1</a:t>
            </a:r>
            <a:r>
              <a:rPr lang="en-US" altLang="zh-TW"/>
              <a:t>:</a:t>
            </a:r>
            <a:r>
              <a:rPr lang="en-US" altLang="zh-TW" i="1"/>
              <a:t>a</a:t>
            </a:r>
            <a:r>
              <a:rPr lang="en-US" altLang="zh-TW" baseline="-30000"/>
              <a:t>2</a:t>
            </a:r>
            <a:r>
              <a:rPr lang="en-US" altLang="zh-TW"/>
              <a:t>  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/>
              <a:t>	(2)  </a:t>
            </a:r>
            <a:r>
              <a:rPr lang="en-US" altLang="zh-TW" i="1"/>
              <a:t>a</a:t>
            </a:r>
            <a:r>
              <a:rPr lang="en-US" altLang="zh-TW" baseline="-30000"/>
              <a:t>2</a:t>
            </a:r>
            <a:r>
              <a:rPr lang="en-US" altLang="zh-TW"/>
              <a:t>:</a:t>
            </a:r>
            <a:r>
              <a:rPr lang="en-US" altLang="zh-TW" i="1"/>
              <a:t>a</a:t>
            </a:r>
            <a:r>
              <a:rPr lang="en-US" altLang="zh-TW" baseline="-30000"/>
              <a:t>3</a:t>
            </a:r>
            <a:r>
              <a:rPr lang="en-US" altLang="zh-TW"/>
              <a:t>, </a:t>
            </a:r>
            <a:r>
              <a:rPr lang="en-US" altLang="zh-TW" i="1"/>
              <a:t>a</a:t>
            </a:r>
            <a:r>
              <a:rPr lang="en-US" altLang="zh-TW" baseline="-30000"/>
              <a:t>2</a:t>
            </a:r>
            <a:r>
              <a:rPr lang="en-US" altLang="zh-TW">
                <a:sym typeface="Symbol" charset="2"/>
              </a:rPr>
              <a:t></a:t>
            </a:r>
            <a:r>
              <a:rPr lang="en-US" altLang="zh-TW" i="1"/>
              <a:t>a</a:t>
            </a:r>
            <a:r>
              <a:rPr lang="en-US" altLang="zh-TW" baseline="-30000"/>
              <a:t>3</a:t>
            </a:r>
            <a:r>
              <a:rPr lang="en-US" altLang="zh-TW"/>
              <a:t> 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/>
              <a:t>	(3)  </a:t>
            </a:r>
            <a:r>
              <a:rPr lang="en-US" altLang="zh-TW" i="1"/>
              <a:t>a</a:t>
            </a:r>
            <a:r>
              <a:rPr lang="en-US" altLang="zh-TW" baseline="-30000"/>
              <a:t>1</a:t>
            </a:r>
            <a:r>
              <a:rPr lang="en-US" altLang="zh-TW"/>
              <a:t>:</a:t>
            </a:r>
            <a:r>
              <a:rPr lang="en-US" altLang="zh-TW" i="1"/>
              <a:t>a</a:t>
            </a:r>
            <a:r>
              <a:rPr lang="en-US" altLang="zh-TW" baseline="-30000"/>
              <a:t>2</a:t>
            </a:r>
            <a:r>
              <a:rPr lang="en-US" altLang="zh-TW"/>
              <a:t>, </a:t>
            </a:r>
            <a:r>
              <a:rPr lang="en-US" altLang="zh-TW" i="1"/>
              <a:t>a</a:t>
            </a:r>
            <a:r>
              <a:rPr lang="en-US" altLang="zh-TW" baseline="-30000"/>
              <a:t>1</a:t>
            </a:r>
            <a:r>
              <a:rPr lang="en-US" altLang="zh-TW">
                <a:sym typeface="Symbol" charset="2"/>
              </a:rPr>
              <a:t></a:t>
            </a:r>
            <a:r>
              <a:rPr lang="en-US" altLang="zh-TW" i="1"/>
              <a:t>a</a:t>
            </a:r>
            <a:r>
              <a:rPr lang="en-US" altLang="zh-TW" baseline="-30000"/>
              <a:t>2</a:t>
            </a:r>
            <a:r>
              <a:rPr lang="en-US" altLang="zh-TW"/>
              <a:t> </a:t>
            </a:r>
          </a:p>
          <a:p>
            <a:pPr eaLnBrk="1" hangingPunct="1">
              <a:spcBef>
                <a:spcPct val="65000"/>
              </a:spcBef>
            </a:pPr>
            <a:r>
              <a:rPr lang="en-US" altLang="zh-TW"/>
              <a:t>input data: (2, 1, 3)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/>
              <a:t>	(1) </a:t>
            </a:r>
            <a:r>
              <a:rPr lang="en-US" altLang="zh-TW" i="1"/>
              <a:t>a</a:t>
            </a:r>
            <a:r>
              <a:rPr lang="en-US" altLang="zh-TW" baseline="-30000"/>
              <a:t>1</a:t>
            </a:r>
            <a:r>
              <a:rPr lang="en-US" altLang="zh-TW"/>
              <a:t>:</a:t>
            </a:r>
            <a:r>
              <a:rPr lang="en-US" altLang="zh-TW" i="1"/>
              <a:t>a</a:t>
            </a:r>
            <a:r>
              <a:rPr lang="en-US" altLang="zh-TW" baseline="-30000"/>
              <a:t>2</a:t>
            </a:r>
            <a:r>
              <a:rPr lang="en-US" altLang="zh-TW"/>
              <a:t>, </a:t>
            </a:r>
            <a:r>
              <a:rPr lang="en-US" altLang="zh-TW" i="1"/>
              <a:t>a</a:t>
            </a:r>
            <a:r>
              <a:rPr lang="en-US" altLang="zh-TW" baseline="-30000"/>
              <a:t>1</a:t>
            </a:r>
            <a:r>
              <a:rPr lang="en-US" altLang="zh-TW">
                <a:sym typeface="Symbol" charset="2"/>
              </a:rPr>
              <a:t></a:t>
            </a:r>
            <a:r>
              <a:rPr lang="en-US" altLang="zh-TW" i="1"/>
              <a:t>a</a:t>
            </a:r>
            <a:r>
              <a:rPr lang="en-US" altLang="zh-TW" baseline="-30000"/>
              <a:t>2</a:t>
            </a:r>
            <a:r>
              <a:rPr lang="en-US" altLang="zh-TW"/>
              <a:t> 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/>
              <a:t>	(2) </a:t>
            </a:r>
            <a:r>
              <a:rPr lang="en-US" altLang="zh-TW" i="1"/>
              <a:t>a</a:t>
            </a:r>
            <a:r>
              <a:rPr lang="en-US" altLang="zh-TW" baseline="-30000"/>
              <a:t>2</a:t>
            </a:r>
            <a:r>
              <a:rPr lang="en-US" altLang="zh-TW"/>
              <a:t>:</a:t>
            </a:r>
            <a:r>
              <a:rPr lang="en-US" altLang="zh-TW" i="1"/>
              <a:t>a</a:t>
            </a:r>
            <a:r>
              <a:rPr lang="en-US" altLang="zh-TW" baseline="-30000"/>
              <a:t>3</a:t>
            </a:r>
            <a:endParaRPr lang="en-US" altLang="zh-TW"/>
          </a:p>
          <a:p>
            <a:pPr eaLnBrk="1" hangingPunct="1">
              <a:buFont typeface="Wingdings" charset="2"/>
              <a:buNone/>
            </a:pPr>
            <a:endParaRPr lang="en-US" altLang="zh-TW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ChangeArrowheads="1"/>
          </p:cNvSpPr>
          <p:nvPr/>
        </p:nvSpPr>
        <p:spPr bwMode="auto">
          <a:xfrm>
            <a:off x="1933575" y="1452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zh-TW" altLang="en-US"/>
          </a:p>
        </p:txBody>
      </p:sp>
      <p:pic>
        <p:nvPicPr>
          <p:cNvPr id="6144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341438"/>
            <a:ext cx="7315200" cy="52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Rectangle 4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6254750" cy="1143000"/>
          </a:xfrm>
        </p:spPr>
        <p:txBody>
          <a:bodyPr/>
          <a:lstStyle/>
          <a:p>
            <a:pPr eaLnBrk="1" hangingPunct="1"/>
            <a:r>
              <a:rPr lang="en-US" altLang="zh-TW" sz="4000"/>
              <a:t>Decision tree for straight insertion sort</a:t>
            </a:r>
          </a:p>
        </p:txBody>
      </p:sp>
      <p:sp>
        <p:nvSpPr>
          <p:cNvPr id="61444" name="Rectangle 5"/>
          <p:cNvSpPr>
            <a:spLocks noChangeArrowheads="1"/>
          </p:cNvSpPr>
          <p:nvPr/>
        </p:nvSpPr>
        <p:spPr bwMode="auto">
          <a:xfrm>
            <a:off x="1547813" y="2924175"/>
            <a:ext cx="647700" cy="1009650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zh-TW" altLang="en-US"/>
          </a:p>
        </p:txBody>
      </p:sp>
      <p:sp>
        <p:nvSpPr>
          <p:cNvPr id="61445" name="Rectangle 6"/>
          <p:cNvSpPr>
            <a:spLocks noChangeArrowheads="1"/>
          </p:cNvSpPr>
          <p:nvPr/>
        </p:nvSpPr>
        <p:spPr bwMode="auto">
          <a:xfrm>
            <a:off x="1547813" y="4652963"/>
            <a:ext cx="647700" cy="1009650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zh-TW" altLang="en-US"/>
          </a:p>
        </p:txBody>
      </p:sp>
      <p:sp>
        <p:nvSpPr>
          <p:cNvPr id="61446" name="Text Box 7"/>
          <p:cNvSpPr txBox="1">
            <a:spLocks noChangeArrowheads="1"/>
          </p:cNvSpPr>
          <p:nvPr/>
        </p:nvSpPr>
        <p:spPr bwMode="auto">
          <a:xfrm>
            <a:off x="250825" y="2133600"/>
            <a:ext cx="234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>
                <a:solidFill>
                  <a:schemeClr val="hlink"/>
                </a:solidFill>
                <a:latin typeface="Times New Roman" charset="0"/>
              </a:rPr>
              <a:t>6 input sequences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7793038" cy="712788"/>
          </a:xfrm>
        </p:spPr>
        <p:txBody>
          <a:bodyPr/>
          <a:lstStyle/>
          <a:p>
            <a:pPr eaLnBrk="1" hangingPunct="1"/>
            <a:r>
              <a:rPr lang="en-US" altLang="zh-TW"/>
              <a:t>D</a:t>
            </a:r>
            <a:r>
              <a:rPr lang="en-US" altLang="zh-TW" sz="4000"/>
              <a:t>ecision tree for bubble sort</a:t>
            </a:r>
          </a:p>
        </p:txBody>
      </p:sp>
      <p:sp>
        <p:nvSpPr>
          <p:cNvPr id="62466" name="Rectangle 3"/>
          <p:cNvSpPr>
            <a:spLocks noChangeArrowheads="1"/>
          </p:cNvSpPr>
          <p:nvPr/>
        </p:nvSpPr>
        <p:spPr bwMode="auto">
          <a:xfrm>
            <a:off x="1933575" y="15811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zh-TW" altLang="en-US"/>
          </a:p>
        </p:txBody>
      </p:sp>
      <p:pic>
        <p:nvPicPr>
          <p:cNvPr id="6246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473200"/>
            <a:ext cx="708660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文字方塊 1"/>
          <p:cNvSpPr txBox="1">
            <a:spLocks noChangeArrowheads="1"/>
          </p:cNvSpPr>
          <p:nvPr/>
        </p:nvSpPr>
        <p:spPr bwMode="auto">
          <a:xfrm>
            <a:off x="1122363" y="1236663"/>
            <a:ext cx="248920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2000">
                <a:solidFill>
                  <a:srgbClr val="FF0000"/>
                </a:solidFill>
              </a:rPr>
              <a:t>(1, 2, 3) -&gt; </a:t>
            </a:r>
            <a:r>
              <a:rPr lang="en-US" altLang="zh-TW" sz="2000">
                <a:solidFill>
                  <a:srgbClr val="0000FF"/>
                </a:solidFill>
              </a:rPr>
              <a:t>(1, 2, 3)</a:t>
            </a:r>
          </a:p>
          <a:p>
            <a:r>
              <a:rPr lang="en-US" altLang="zh-TW" sz="2000">
                <a:solidFill>
                  <a:srgbClr val="FF0000"/>
                </a:solidFill>
              </a:rPr>
              <a:t>(1, 3, 2) -&gt; </a:t>
            </a:r>
            <a:r>
              <a:rPr lang="en-US" altLang="zh-TW" sz="2000">
                <a:solidFill>
                  <a:srgbClr val="0000FF"/>
                </a:solidFill>
              </a:rPr>
              <a:t>(1, 3, 2)</a:t>
            </a:r>
          </a:p>
          <a:p>
            <a:r>
              <a:rPr lang="en-US" altLang="zh-TW" sz="2000">
                <a:solidFill>
                  <a:srgbClr val="FF0000"/>
                </a:solidFill>
              </a:rPr>
              <a:t>(2, 3, 1) -&gt; </a:t>
            </a:r>
            <a:r>
              <a:rPr lang="en-US" altLang="zh-TW" sz="2000">
                <a:solidFill>
                  <a:srgbClr val="0000FF"/>
                </a:solidFill>
              </a:rPr>
              <a:t>(2, 3, 1)</a:t>
            </a:r>
            <a:endParaRPr lang="zh-TW" altLang="en-US" sz="2000">
              <a:solidFill>
                <a:srgbClr val="0000FF"/>
              </a:solidFill>
            </a:endParaRPr>
          </a:p>
        </p:txBody>
      </p:sp>
      <p:sp>
        <p:nvSpPr>
          <p:cNvPr id="62469" name="文字方塊 7"/>
          <p:cNvSpPr txBox="1">
            <a:spLocks noChangeArrowheads="1"/>
          </p:cNvSpPr>
          <p:nvPr/>
        </p:nvSpPr>
        <p:spPr bwMode="auto">
          <a:xfrm>
            <a:off x="4473575" y="1241425"/>
            <a:ext cx="24876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2000">
                <a:solidFill>
                  <a:srgbClr val="FF0000"/>
                </a:solidFill>
              </a:rPr>
              <a:t>(2, 1, 3) -&gt; </a:t>
            </a:r>
            <a:r>
              <a:rPr lang="en-US" altLang="zh-TW" sz="2000">
                <a:solidFill>
                  <a:srgbClr val="0000FF"/>
                </a:solidFill>
              </a:rPr>
              <a:t>(1, 2, 3)</a:t>
            </a:r>
          </a:p>
          <a:p>
            <a:r>
              <a:rPr lang="en-US" altLang="zh-TW" sz="2000">
                <a:solidFill>
                  <a:srgbClr val="FF0000"/>
                </a:solidFill>
              </a:rPr>
              <a:t>(3, 1, 2) -&gt; </a:t>
            </a:r>
            <a:r>
              <a:rPr lang="en-US" altLang="zh-TW" sz="2000">
                <a:solidFill>
                  <a:srgbClr val="0000FF"/>
                </a:solidFill>
              </a:rPr>
              <a:t>(1, 3, 2)</a:t>
            </a:r>
          </a:p>
          <a:p>
            <a:r>
              <a:rPr lang="en-US" altLang="zh-TW" sz="2000">
                <a:solidFill>
                  <a:srgbClr val="FF0000"/>
                </a:solidFill>
              </a:rPr>
              <a:t>(3, 2, 1) -&gt; </a:t>
            </a:r>
            <a:r>
              <a:rPr lang="en-US" altLang="zh-TW" sz="2000">
                <a:solidFill>
                  <a:srgbClr val="0000FF"/>
                </a:solidFill>
              </a:rPr>
              <a:t>(2, 2, 1)</a:t>
            </a:r>
            <a:endParaRPr lang="zh-TW" altLang="en-US" sz="2000">
              <a:solidFill>
                <a:srgbClr val="0000FF"/>
              </a:solidFill>
            </a:endParaRPr>
          </a:p>
        </p:txBody>
      </p:sp>
      <p:sp>
        <p:nvSpPr>
          <p:cNvPr id="62470" name="文字方塊 9"/>
          <p:cNvSpPr txBox="1">
            <a:spLocks noChangeArrowheads="1"/>
          </p:cNvSpPr>
          <p:nvPr/>
        </p:nvSpPr>
        <p:spPr bwMode="auto">
          <a:xfrm>
            <a:off x="339725" y="2851150"/>
            <a:ext cx="14763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2000">
                <a:solidFill>
                  <a:srgbClr val="0000FF"/>
                </a:solidFill>
              </a:rPr>
              <a:t>(1, 2, 3)</a:t>
            </a:r>
            <a:r>
              <a:rPr lang="en-US" altLang="zh-TW" sz="2000">
                <a:solidFill>
                  <a:srgbClr val="FF0000"/>
                </a:solidFill>
              </a:rPr>
              <a:t> </a:t>
            </a:r>
            <a:r>
              <a:rPr lang="en-US" altLang="zh-TW" sz="2000">
                <a:solidFill>
                  <a:srgbClr val="0000CC"/>
                </a:solidFill>
              </a:rPr>
              <a:t>-&gt;</a:t>
            </a:r>
            <a:r>
              <a:rPr lang="en-US" altLang="zh-TW" sz="2000">
                <a:solidFill>
                  <a:srgbClr val="FF0000"/>
                </a:solidFill>
              </a:rPr>
              <a:t> </a:t>
            </a:r>
          </a:p>
          <a:p>
            <a:r>
              <a:rPr lang="en-US" altLang="zh-TW" sz="2000">
                <a:solidFill>
                  <a:srgbClr val="008000"/>
                </a:solidFill>
              </a:rPr>
              <a:t>(1, 2, 3)</a:t>
            </a:r>
            <a:endParaRPr lang="zh-TW" altLang="en-US" sz="2000">
              <a:solidFill>
                <a:srgbClr val="008000"/>
              </a:solidFill>
            </a:endParaRPr>
          </a:p>
        </p:txBody>
      </p:sp>
      <p:sp>
        <p:nvSpPr>
          <p:cNvPr id="62471" name="文字方塊 10"/>
          <p:cNvSpPr txBox="1">
            <a:spLocks noChangeArrowheads="1"/>
          </p:cNvSpPr>
          <p:nvPr/>
        </p:nvSpPr>
        <p:spPr bwMode="auto">
          <a:xfrm>
            <a:off x="2738438" y="2862263"/>
            <a:ext cx="24876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2000">
                <a:solidFill>
                  <a:srgbClr val="0000FF"/>
                </a:solidFill>
              </a:rPr>
              <a:t>(1, 3, 2) -&gt; </a:t>
            </a:r>
            <a:r>
              <a:rPr lang="en-US" altLang="zh-TW" sz="2000">
                <a:solidFill>
                  <a:srgbClr val="008000"/>
                </a:solidFill>
              </a:rPr>
              <a:t>(1, 2, 3)</a:t>
            </a:r>
          </a:p>
          <a:p>
            <a:r>
              <a:rPr lang="en-US" altLang="zh-TW" sz="2000">
                <a:solidFill>
                  <a:srgbClr val="0000CC"/>
                </a:solidFill>
              </a:rPr>
              <a:t>(2, 3, 1) -&gt; </a:t>
            </a:r>
            <a:r>
              <a:rPr lang="en-US" altLang="zh-TW" sz="2000">
                <a:solidFill>
                  <a:srgbClr val="008000"/>
                </a:solidFill>
              </a:rPr>
              <a:t>(2, 1, 3)</a:t>
            </a:r>
            <a:endParaRPr lang="zh-TW" altLang="en-US" sz="2000">
              <a:solidFill>
                <a:srgbClr val="008000"/>
              </a:solidFill>
            </a:endParaRPr>
          </a:p>
        </p:txBody>
      </p:sp>
      <p:sp>
        <p:nvSpPr>
          <p:cNvPr id="62472" name="文字方塊 11"/>
          <p:cNvSpPr txBox="1">
            <a:spLocks noChangeArrowheads="1"/>
          </p:cNvSpPr>
          <p:nvPr/>
        </p:nvSpPr>
        <p:spPr bwMode="auto">
          <a:xfrm>
            <a:off x="0" y="5287963"/>
            <a:ext cx="248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2000">
                <a:solidFill>
                  <a:srgbClr val="008000"/>
                </a:solidFill>
              </a:rPr>
              <a:t>(1, 2, 3) -&gt; </a:t>
            </a:r>
            <a:r>
              <a:rPr lang="en-US" altLang="zh-TW" sz="2000">
                <a:solidFill>
                  <a:srgbClr val="FF6600"/>
                </a:solidFill>
              </a:rPr>
              <a:t>(1, 2, 3)</a:t>
            </a:r>
          </a:p>
        </p:txBody>
      </p:sp>
      <p:sp>
        <p:nvSpPr>
          <p:cNvPr id="62473" name="文字方塊 12"/>
          <p:cNvSpPr txBox="1">
            <a:spLocks noChangeArrowheads="1"/>
          </p:cNvSpPr>
          <p:nvPr/>
        </p:nvSpPr>
        <p:spPr bwMode="auto">
          <a:xfrm>
            <a:off x="3179763" y="3729038"/>
            <a:ext cx="147637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2000">
                <a:solidFill>
                  <a:srgbClr val="008000"/>
                </a:solidFill>
              </a:rPr>
              <a:t>(2, 1, 3) -&gt; </a:t>
            </a:r>
          </a:p>
          <a:p>
            <a:r>
              <a:rPr lang="en-US" altLang="zh-TW" sz="2000">
                <a:solidFill>
                  <a:srgbClr val="FF6600"/>
                </a:solidFill>
              </a:rPr>
              <a:t>(1, 2, 3)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標題 1"/>
          <p:cNvSpPr>
            <a:spLocks noGrp="1"/>
          </p:cNvSpPr>
          <p:nvPr>
            <p:ph type="title"/>
          </p:nvPr>
        </p:nvSpPr>
        <p:spPr>
          <a:xfrm>
            <a:off x="430213" y="296863"/>
            <a:ext cx="7793037" cy="723900"/>
          </a:xfrm>
        </p:spPr>
        <p:txBody>
          <a:bodyPr/>
          <a:lstStyle/>
          <a:p>
            <a:r>
              <a:rPr lang="en-US" altLang="zh-TW" sz="3600"/>
              <a:t>Correspondence</a:t>
            </a:r>
            <a:endParaRPr lang="zh-TW" altLang="en-US" sz="360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0225" y="1206500"/>
            <a:ext cx="7772400" cy="4746625"/>
          </a:xfrm>
        </p:spPr>
        <p:txBody>
          <a:bodyPr/>
          <a:lstStyle/>
          <a:p>
            <a:r>
              <a:rPr lang="en-US" altLang="zh-TW" sz="2800"/>
              <a:t>A decision tree </a:t>
            </a:r>
            <a:r>
              <a:rPr lang="en-US" altLang="zh-TW" sz="2800">
                <a:sym typeface="Wingdings" charset="2"/>
              </a:rPr>
              <a:t> a sorting algorithm</a:t>
            </a:r>
          </a:p>
          <a:p>
            <a:r>
              <a:rPr lang="en-US" altLang="zh-TW" sz="2800">
                <a:sym typeface="Wingdings" charset="2"/>
              </a:rPr>
              <a:t>A path from the root to a leaf  the operations of the sorting algorithm on a specific input instance</a:t>
            </a:r>
          </a:p>
          <a:p>
            <a:r>
              <a:rPr lang="en-US" altLang="zh-TW" sz="2800">
                <a:sym typeface="Wingdings" charset="2"/>
              </a:rPr>
              <a:t>The worst-case running time of a sorting algorithm is the longest path(s) in the tree of that algorithm for some specific instance(s)</a:t>
            </a:r>
          </a:p>
          <a:p>
            <a:r>
              <a:rPr lang="en-US" altLang="zh-TW" sz="2800">
                <a:sym typeface="Wingdings" charset="2"/>
              </a:rPr>
              <a:t>Numerous algorithms can be designed, or numerous decision trees of different behaviors could exist</a:t>
            </a:r>
            <a:endParaRPr lang="zh-TW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>
          <a:xfrm>
            <a:off x="782638" y="719138"/>
            <a:ext cx="7793037" cy="500062"/>
          </a:xfrm>
        </p:spPr>
        <p:txBody>
          <a:bodyPr/>
          <a:lstStyle/>
          <a:p>
            <a:pPr eaLnBrk="1" hangingPunct="1"/>
            <a:r>
              <a:rPr lang="en-US" altLang="zh-TW" sz="3600" b="1"/>
              <a:t>Lower bound of sorting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2937" y="1582145"/>
            <a:ext cx="7488237" cy="4340983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zh-TW" sz="2800" dirty="0"/>
              <a:t>To find the worst-case lower bound, we have to find the longest path from the root of </a:t>
            </a:r>
            <a:r>
              <a:rPr lang="en-US" altLang="zh-TW" sz="2800" i="1" dirty="0">
                <a:solidFill>
                  <a:srgbClr val="FF0000"/>
                </a:solidFill>
              </a:rPr>
              <a:t>any</a:t>
            </a:r>
            <a:r>
              <a:rPr lang="en-US" altLang="zh-TW" sz="2800" dirty="0"/>
              <a:t> binary tree, and then take the minimum of the largest length over </a:t>
            </a:r>
            <a:r>
              <a:rPr lang="en-US" altLang="zh-TW" sz="2800" i="1" dirty="0"/>
              <a:t>all</a:t>
            </a:r>
            <a:r>
              <a:rPr lang="en-US" altLang="zh-TW" sz="2800" dirty="0"/>
              <a:t> binary trees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zh-TW" sz="2800" i="1" dirty="0"/>
              <a:t>n</a:t>
            </a:r>
            <a:r>
              <a:rPr lang="en-US" altLang="zh-TW" sz="2800" dirty="0"/>
              <a:t>! distinct permutations </a:t>
            </a:r>
            <a:r>
              <a:rPr lang="en-US" altLang="zh-TW" sz="2800" dirty="0">
                <a:sym typeface="Wingdings" charset="2"/>
              </a:rPr>
              <a:t></a:t>
            </a:r>
            <a:endParaRPr lang="en-US" altLang="zh-TW" sz="2800" dirty="0"/>
          </a:p>
          <a:p>
            <a:pPr algn="just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TW" sz="2800" dirty="0"/>
              <a:t>	</a:t>
            </a:r>
            <a:r>
              <a:rPr lang="en-US" altLang="zh-TW" sz="2800" i="1" dirty="0"/>
              <a:t>n</a:t>
            </a:r>
            <a:r>
              <a:rPr lang="en-US" altLang="zh-TW" sz="2800" dirty="0"/>
              <a:t>! leaf nodes in the binary decision tree.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zh-TW" sz="2800" dirty="0"/>
              <a:t>A balanced tree has the minimum longest path:</a:t>
            </a:r>
          </a:p>
          <a:p>
            <a:pPr algn="just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TW" sz="2800" dirty="0">
                <a:sym typeface="Symbol" charset="2"/>
              </a:rPr>
              <a:t>	</a:t>
            </a:r>
            <a:r>
              <a:rPr lang="en-US" altLang="zh-TW" sz="2800" dirty="0"/>
              <a:t>log(</a:t>
            </a:r>
            <a:r>
              <a:rPr lang="en-US" altLang="zh-TW" sz="2800" i="1" dirty="0"/>
              <a:t>n</a:t>
            </a:r>
            <a:r>
              <a:rPr lang="en-US" altLang="zh-TW" sz="2800" dirty="0"/>
              <a:t>!)</a:t>
            </a:r>
            <a:r>
              <a:rPr lang="en-US" altLang="zh-TW" sz="2800" dirty="0">
                <a:sym typeface="Symbol" charset="2"/>
              </a:rPr>
              <a:t></a:t>
            </a:r>
            <a:r>
              <a:rPr lang="en-US" altLang="zh-TW" sz="2800" dirty="0"/>
              <a:t> = </a:t>
            </a:r>
            <a:r>
              <a:rPr lang="en-US" altLang="zh-TW" sz="2800" dirty="0">
                <a:sym typeface="Symbol" charset="2"/>
              </a:rPr>
              <a:t></a:t>
            </a:r>
            <a:r>
              <a:rPr lang="en-US" altLang="zh-TW" sz="2800" dirty="0"/>
              <a:t>(</a:t>
            </a:r>
            <a:r>
              <a:rPr lang="en-US" altLang="zh-TW" sz="2800" i="1" dirty="0"/>
              <a:t>n</a:t>
            </a:r>
            <a:r>
              <a:rPr lang="en-US" altLang="zh-TW" sz="2800" dirty="0"/>
              <a:t> log </a:t>
            </a:r>
            <a:r>
              <a:rPr lang="en-US" altLang="zh-TW" sz="2800" i="1" dirty="0"/>
              <a:t>n</a:t>
            </a:r>
            <a:r>
              <a:rPr lang="en-US" altLang="zh-TW" sz="2800" dirty="0"/>
              <a:t>)</a:t>
            </a:r>
          </a:p>
          <a:p>
            <a:pPr algn="just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TW" sz="2800" dirty="0">
                <a:solidFill>
                  <a:schemeClr val="hlink"/>
                </a:solidFill>
              </a:rPr>
              <a:t>	lower bound for sorting: </a:t>
            </a:r>
            <a:r>
              <a:rPr lang="en-US" altLang="zh-TW" sz="2800" dirty="0">
                <a:solidFill>
                  <a:schemeClr val="hlink"/>
                </a:solidFill>
                <a:sym typeface="Symbol" charset="2"/>
              </a:rPr>
              <a:t></a:t>
            </a:r>
            <a:r>
              <a:rPr lang="en-US" altLang="zh-TW" sz="2800" dirty="0">
                <a:solidFill>
                  <a:schemeClr val="hlink"/>
                </a:solidFill>
              </a:rPr>
              <a:t>(</a:t>
            </a:r>
            <a:r>
              <a:rPr lang="en-US" altLang="zh-TW" sz="2800" i="1" dirty="0">
                <a:solidFill>
                  <a:schemeClr val="hlink"/>
                </a:solidFill>
              </a:rPr>
              <a:t>n</a:t>
            </a:r>
            <a:r>
              <a:rPr lang="en-US" altLang="zh-TW" sz="2800" dirty="0">
                <a:solidFill>
                  <a:schemeClr val="hlink"/>
                </a:solidFill>
              </a:rPr>
              <a:t> log </a:t>
            </a:r>
            <a:r>
              <a:rPr lang="en-US" altLang="zh-TW" sz="2800" i="1" dirty="0">
                <a:solidFill>
                  <a:schemeClr val="hlink"/>
                </a:solidFill>
              </a:rPr>
              <a:t>n</a:t>
            </a:r>
            <a:r>
              <a:rPr lang="en-US" altLang="zh-TW" sz="2800" dirty="0">
                <a:solidFill>
                  <a:schemeClr val="hlink"/>
                </a:solidFill>
              </a:rPr>
              <a:t>)</a:t>
            </a:r>
          </a:p>
          <a:p>
            <a:pPr eaLnBrk="1" hangingPunct="1">
              <a:lnSpc>
                <a:spcPct val="90000"/>
              </a:lnSpc>
            </a:pPr>
            <a:endParaRPr lang="en-US" altLang="zh-TW" sz="28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xfrm>
            <a:off x="657225" y="814388"/>
            <a:ext cx="7793038" cy="1143000"/>
          </a:xfrm>
        </p:spPr>
        <p:txBody>
          <a:bodyPr/>
          <a:lstStyle/>
          <a:p>
            <a:pPr eaLnBrk="1" hangingPunct="1"/>
            <a:r>
              <a:rPr lang="en-US" altLang="zh-TW" sz="4000"/>
              <a:t>Why does insertion sort need </a:t>
            </a:r>
            <a:r>
              <a:rPr lang="en-US" altLang="zh-TW" sz="4000" i="1"/>
              <a:t>O</a:t>
            </a:r>
            <a:r>
              <a:rPr lang="en-US" altLang="zh-TW" sz="4000"/>
              <a:t>(</a:t>
            </a:r>
            <a:r>
              <a:rPr lang="en-US" altLang="zh-TW" sz="4000" i="1"/>
              <a:t>n</a:t>
            </a:r>
            <a:r>
              <a:rPr lang="en-US" altLang="zh-TW" sz="4000" baseline="30000"/>
              <a:t>2</a:t>
            </a:r>
            <a:r>
              <a:rPr lang="en-US" altLang="zh-TW" sz="4000"/>
              <a:t>) time?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9163" y="2513013"/>
            <a:ext cx="7146925" cy="1365250"/>
          </a:xfrm>
        </p:spPr>
        <p:txBody>
          <a:bodyPr/>
          <a:lstStyle/>
          <a:p>
            <a:pPr eaLnBrk="1" hangingPunct="1"/>
            <a:r>
              <a:rPr lang="en-US" altLang="zh-TW" sz="2800"/>
              <a:t>Extracted information is not fully utilized</a:t>
            </a:r>
          </a:p>
          <a:p>
            <a:pPr eaLnBrk="1" hangingPunct="1"/>
            <a:r>
              <a:rPr lang="en-US" altLang="zh-TW" sz="2800"/>
              <a:t>Consider knockout sort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2000"/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61" name="Object 2"/>
          <p:cNvGraphicFramePr>
            <a:graphicFrameLocks noChangeAspect="1"/>
          </p:cNvGraphicFramePr>
          <p:nvPr/>
        </p:nvGraphicFramePr>
        <p:xfrm>
          <a:off x="1004888" y="1341438"/>
          <a:ext cx="7229475" cy="395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5" name="影像文件" r:id="rId3" imgW="7070895" imgH="4111310" progId="Imaging.Docume">
                  <p:embed/>
                </p:oleObj>
              </mc:Choice>
              <mc:Fallback>
                <p:oleObj name="影像文件" r:id="rId3" imgW="7070895" imgH="4111310" progId="Imaging.Docum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1341438"/>
                        <a:ext cx="7229475" cy="395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2" name="Text Box 3"/>
          <p:cNvSpPr txBox="1">
            <a:spLocks noChangeArrowheads="1"/>
          </p:cNvSpPr>
          <p:nvPr/>
        </p:nvSpPr>
        <p:spPr bwMode="auto">
          <a:xfrm>
            <a:off x="684213" y="620713"/>
            <a:ext cx="22685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2800">
                <a:latin typeface="Times New Roman" charset="0"/>
              </a:rPr>
              <a:t>Knockout Sort</a:t>
            </a:r>
          </a:p>
        </p:txBody>
      </p:sp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1042988" y="5734050"/>
            <a:ext cx="6815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>
                <a:latin typeface="Times New Roman" charset="0"/>
              </a:rPr>
              <a:t>The smallest number is found after (</a:t>
            </a:r>
            <a:r>
              <a:rPr lang="en-US" altLang="zh-TW" i="1">
                <a:latin typeface="Times New Roman" charset="0"/>
              </a:rPr>
              <a:t>n</a:t>
            </a:r>
            <a:r>
              <a:rPr lang="en-US" altLang="zh-TW">
                <a:latin typeface="Times New Roman" charset="0"/>
              </a:rPr>
              <a:t>-1) comparisons.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85" name="Object 2"/>
          <p:cNvGraphicFramePr>
            <a:graphicFrameLocks noChangeAspect="1"/>
          </p:cNvGraphicFramePr>
          <p:nvPr/>
        </p:nvGraphicFramePr>
        <p:xfrm>
          <a:off x="3995738" y="2420938"/>
          <a:ext cx="4967287" cy="427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9" name="影像文件" r:id="rId3" imgW="3535447" imgH="2055655" progId="Imaging.Docume">
                  <p:embed/>
                </p:oleObj>
              </mc:Choice>
              <mc:Fallback>
                <p:oleObj name="影像文件" r:id="rId3" imgW="3535447" imgH="2055655" progId="Imaging.Docum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420938"/>
                        <a:ext cx="4967287" cy="427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6" name="Object 3"/>
          <p:cNvGraphicFramePr>
            <a:graphicFrameLocks noChangeAspect="1"/>
          </p:cNvGraphicFramePr>
          <p:nvPr/>
        </p:nvGraphicFramePr>
        <p:xfrm>
          <a:off x="0" y="0"/>
          <a:ext cx="5591175" cy="404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50" name="影像文件" r:id="rId5" imgW="6093995" imgH="3543300" progId="Imaging.Docume">
                  <p:embed/>
                </p:oleObj>
              </mc:Choice>
              <mc:Fallback>
                <p:oleObj name="影像文件" r:id="rId5" imgW="6093995" imgH="3543300" progId="Imaging.Docum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5591175" cy="404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619250" y="1628775"/>
            <a:ext cx="6330950" cy="1144588"/>
            <a:chOff x="295" y="2432"/>
            <a:chExt cx="3988" cy="721"/>
          </a:xfrm>
        </p:grpSpPr>
        <p:sp>
          <p:nvSpPr>
            <p:cNvPr id="67588" name="Text Box 5"/>
            <p:cNvSpPr txBox="1">
              <a:spLocks noChangeArrowheads="1"/>
            </p:cNvSpPr>
            <p:nvPr/>
          </p:nvSpPr>
          <p:spPr bwMode="auto">
            <a:xfrm>
              <a:off x="295" y="2432"/>
              <a:ext cx="3988" cy="704"/>
            </a:xfrm>
            <a:prstGeom prst="rect">
              <a:avLst/>
            </a:prstGeom>
            <a:solidFill>
              <a:srgbClr val="99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r>
                <a:rPr lang="en-US" altLang="zh-TW" sz="2800" b="1">
                  <a:solidFill>
                    <a:schemeClr val="folHlink"/>
                  </a:solidFill>
                  <a:latin typeface="Times New Roman" charset="0"/>
                </a:rPr>
                <a:t>For any of the remaining numbers, only </a:t>
              </a:r>
            </a:p>
            <a:p>
              <a:pPr>
                <a:spcBef>
                  <a:spcPct val="40000"/>
                </a:spcBef>
              </a:pPr>
              <a:r>
                <a:rPr lang="en-US" altLang="zh-TW" sz="2800" b="1">
                  <a:solidFill>
                    <a:schemeClr val="folHlink"/>
                  </a:solidFill>
                  <a:latin typeface="Times New Roman" charset="0"/>
                </a:rPr>
                <a:t>                    comparisons are required.</a:t>
              </a:r>
            </a:p>
          </p:txBody>
        </p:sp>
        <p:graphicFrame>
          <p:nvGraphicFramePr>
            <p:cNvPr id="67589" name="Object 6"/>
            <p:cNvGraphicFramePr>
              <a:graphicFrameLocks noChangeAspect="1"/>
            </p:cNvGraphicFramePr>
            <p:nvPr/>
          </p:nvGraphicFramePr>
          <p:xfrm>
            <a:off x="295" y="2795"/>
            <a:ext cx="1135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651" name="方程式" r:id="rId7" imgW="723586" imgH="228501" progId="Equation.3">
                    <p:embed/>
                  </p:oleObj>
                </mc:Choice>
                <mc:Fallback>
                  <p:oleObj name="方程式" r:id="rId7" imgW="723586" imgH="228501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" y="2795"/>
                          <a:ext cx="1135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>
          <a:xfrm>
            <a:off x="877888" y="227013"/>
            <a:ext cx="7793037" cy="746125"/>
          </a:xfrm>
        </p:spPr>
        <p:txBody>
          <a:bodyPr/>
          <a:lstStyle/>
          <a:p>
            <a:pPr eaLnBrk="1" hangingPunct="1"/>
            <a:r>
              <a:rPr lang="en-US" altLang="zh-TW" sz="3600" b="1"/>
              <a:t>Heap sort—</a:t>
            </a:r>
            <a:r>
              <a:rPr lang="en-US" altLang="zh-TW" sz="2800" b="1"/>
              <a:t>An optimal sorting algorithm</a:t>
            </a:r>
            <a:endParaRPr lang="en-US" altLang="zh-TW" sz="2800"/>
          </a:p>
        </p:txBody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1341438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TW" sz="2400" b="1"/>
              <a:t>Max Heap:</a:t>
            </a:r>
            <a:r>
              <a:rPr lang="en-US" altLang="zh-TW" sz="2400"/>
              <a:t> Each node is no less than its children</a:t>
            </a:r>
            <a:r>
              <a:rPr lang="en-US" altLang="zh-TW"/>
              <a:t> </a:t>
            </a:r>
          </a:p>
        </p:txBody>
      </p:sp>
      <p:sp>
        <p:nvSpPr>
          <p:cNvPr id="68611" name="Rectangle 4"/>
          <p:cNvSpPr>
            <a:spLocks noChangeArrowheads="1"/>
          </p:cNvSpPr>
          <p:nvPr/>
        </p:nvSpPr>
        <p:spPr bwMode="auto">
          <a:xfrm>
            <a:off x="2686050" y="23383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zh-TW" altLang="en-US"/>
          </a:p>
        </p:txBody>
      </p:sp>
      <p:pic>
        <p:nvPicPr>
          <p:cNvPr id="686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133600"/>
            <a:ext cx="6781800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1213" y="1395413"/>
            <a:ext cx="7772400" cy="5057775"/>
          </a:xfrm>
        </p:spPr>
        <p:txBody>
          <a:bodyPr/>
          <a:lstStyle/>
          <a:p>
            <a:pPr eaLnBrk="1" hangingPunct="1"/>
            <a:r>
              <a:rPr lang="en-US" altLang="zh-TW" sz="2800"/>
              <a:t>A string </a:t>
            </a:r>
            <a:r>
              <a:rPr lang="en-US" altLang="zh-TW" sz="2800" i="1"/>
              <a:t>x</a:t>
            </a:r>
            <a:r>
              <a:rPr lang="en-US" altLang="zh-TW" sz="2800"/>
              <a:t> is said to be </a:t>
            </a:r>
            <a:r>
              <a:rPr lang="en-US" altLang="zh-TW" sz="2800" i="1"/>
              <a:t>accepted</a:t>
            </a:r>
            <a:r>
              <a:rPr lang="en-US" altLang="zh-TW" sz="2800"/>
              <a:t> (recognized) by a finite state machine </a:t>
            </a:r>
            <a:r>
              <a:rPr lang="en-US" altLang="zh-TW" sz="2800" i="1"/>
              <a:t>M</a:t>
            </a:r>
            <a:r>
              <a:rPr lang="en-US" altLang="zh-TW" sz="2800"/>
              <a:t> = (</a:t>
            </a:r>
            <a:r>
              <a:rPr lang="en-US" altLang="zh-TW" sz="2800" i="1"/>
              <a:t>Q</a:t>
            </a:r>
            <a:r>
              <a:rPr lang="en-US" altLang="zh-TW" sz="2800"/>
              <a:t>, </a:t>
            </a:r>
            <a:r>
              <a:rPr lang="en-US" altLang="zh-TW" sz="2800">
                <a:latin typeface="Symbol" charset="2"/>
              </a:rPr>
              <a:t>S</a:t>
            </a:r>
            <a:r>
              <a:rPr lang="en-US" altLang="zh-TW" sz="2800"/>
              <a:t>, </a:t>
            </a:r>
            <a:r>
              <a:rPr lang="en-US" altLang="zh-TW" sz="2800" i="1">
                <a:latin typeface="Symbol" charset="2"/>
              </a:rPr>
              <a:t>d</a:t>
            </a:r>
            <a:r>
              <a:rPr lang="en-US" altLang="zh-TW" sz="2800"/>
              <a:t>, </a:t>
            </a:r>
            <a:r>
              <a:rPr lang="en-US" altLang="zh-TW" sz="2800" i="1"/>
              <a:t>q</a:t>
            </a:r>
            <a:r>
              <a:rPr lang="en-US" altLang="zh-TW" sz="2800" baseline="-25000"/>
              <a:t>0</a:t>
            </a:r>
            <a:r>
              <a:rPr lang="en-US" altLang="zh-TW" sz="2800"/>
              <a:t>, </a:t>
            </a:r>
            <a:r>
              <a:rPr lang="en-US" altLang="zh-TW" sz="2800" i="1"/>
              <a:t>F</a:t>
            </a:r>
            <a:r>
              <a:rPr lang="en-US" altLang="zh-TW" sz="2800"/>
              <a:t>) if </a:t>
            </a:r>
            <a:r>
              <a:rPr lang="en-US" altLang="zh-TW" sz="2800" i="1">
                <a:latin typeface="Symbol" charset="2"/>
              </a:rPr>
              <a:t>d</a:t>
            </a:r>
            <a:r>
              <a:rPr lang="en-US" altLang="zh-TW" sz="2800"/>
              <a:t>(</a:t>
            </a:r>
            <a:r>
              <a:rPr lang="en-US" altLang="zh-TW" sz="2800" i="1"/>
              <a:t>q</a:t>
            </a:r>
            <a:r>
              <a:rPr lang="en-US" altLang="zh-TW" sz="2800" baseline="-25000"/>
              <a:t>0</a:t>
            </a:r>
            <a:r>
              <a:rPr lang="en-US" altLang="zh-TW" sz="2800"/>
              <a:t>,</a:t>
            </a:r>
            <a:r>
              <a:rPr lang="en-US" altLang="zh-TW" sz="2800" i="1"/>
              <a:t>x</a:t>
            </a:r>
            <a:r>
              <a:rPr lang="en-US" altLang="zh-TW" sz="2800"/>
              <a:t>)=</a:t>
            </a:r>
            <a:r>
              <a:rPr lang="en-US" altLang="zh-TW" sz="2800" i="1"/>
              <a:t>p</a:t>
            </a:r>
            <a:r>
              <a:rPr lang="en-US" altLang="zh-TW" sz="2800"/>
              <a:t> for some </a:t>
            </a:r>
            <a:r>
              <a:rPr lang="en-US" altLang="zh-TW" sz="2800" i="1"/>
              <a:t>p</a:t>
            </a:r>
            <a:r>
              <a:rPr lang="en-US" altLang="zh-TW" sz="2800"/>
              <a:t> in </a:t>
            </a:r>
            <a:r>
              <a:rPr lang="en-US" altLang="zh-TW" sz="2800" i="1"/>
              <a:t>F</a:t>
            </a:r>
            <a:r>
              <a:rPr lang="en-US" altLang="zh-TW" sz="2800"/>
              <a:t>.</a:t>
            </a:r>
          </a:p>
          <a:p>
            <a:pPr eaLnBrk="1" hangingPunct="1"/>
            <a:r>
              <a:rPr lang="en-US" altLang="zh-TW" sz="2800"/>
              <a:t>The </a:t>
            </a:r>
            <a:r>
              <a:rPr lang="en-US" altLang="zh-TW" sz="2800" i="1"/>
              <a:t>language</a:t>
            </a:r>
            <a:r>
              <a:rPr lang="en-US" altLang="zh-TW" sz="2800"/>
              <a:t> is accepted by </a:t>
            </a:r>
            <a:r>
              <a:rPr lang="en-US" altLang="zh-TW" sz="2800" i="1"/>
              <a:t>M</a:t>
            </a:r>
            <a:r>
              <a:rPr lang="en-US" altLang="zh-TW" sz="2800"/>
              <a:t>, designated by </a:t>
            </a:r>
            <a:r>
              <a:rPr lang="en-US" altLang="zh-TW" sz="2800" i="1"/>
              <a:t>L</a:t>
            </a:r>
            <a:r>
              <a:rPr lang="en-US" altLang="zh-TW" sz="2800"/>
              <a:t>(</a:t>
            </a:r>
            <a:r>
              <a:rPr lang="en-US" altLang="zh-TW" sz="2800" i="1"/>
              <a:t>M</a:t>
            </a:r>
            <a:r>
              <a:rPr lang="en-US" altLang="zh-TW" sz="2800"/>
              <a:t>), is the set {</a:t>
            </a:r>
            <a:r>
              <a:rPr lang="en-US" altLang="zh-TW" sz="2800" i="1"/>
              <a:t>x</a:t>
            </a:r>
            <a:r>
              <a:rPr lang="en-US" altLang="zh-TW" sz="2800"/>
              <a:t>|</a:t>
            </a:r>
            <a:r>
              <a:rPr lang="en-US" altLang="zh-TW" sz="2800" i="1">
                <a:latin typeface="Symbol" charset="2"/>
              </a:rPr>
              <a:t>d</a:t>
            </a:r>
            <a:r>
              <a:rPr lang="en-US" altLang="zh-TW" sz="2800"/>
              <a:t>(</a:t>
            </a:r>
            <a:r>
              <a:rPr lang="en-US" altLang="zh-TW" sz="2800" i="1"/>
              <a:t>q</a:t>
            </a:r>
            <a:r>
              <a:rPr lang="en-US" altLang="zh-TW" sz="2800" baseline="-25000"/>
              <a:t>0</a:t>
            </a:r>
            <a:r>
              <a:rPr lang="en-US" altLang="zh-TW" sz="2800"/>
              <a:t>,</a:t>
            </a:r>
            <a:r>
              <a:rPr lang="en-US" altLang="zh-TW" sz="2800" i="1"/>
              <a:t>x</a:t>
            </a:r>
            <a:r>
              <a:rPr lang="en-US" altLang="zh-TW" sz="2800"/>
              <a:t>) is in </a:t>
            </a:r>
            <a:r>
              <a:rPr lang="en-US" altLang="zh-TW" sz="2800" i="1"/>
              <a:t>F</a:t>
            </a:r>
            <a:r>
              <a:rPr lang="en-US" altLang="zh-TW" sz="2800"/>
              <a:t>} </a:t>
            </a:r>
          </a:p>
          <a:p>
            <a:pPr eaLnBrk="1" hangingPunct="1"/>
            <a:r>
              <a:rPr lang="en-US" altLang="zh-TW" sz="2800"/>
              <a:t>A language can be accepted by a finite state automata is called </a:t>
            </a:r>
            <a:r>
              <a:rPr lang="en-US" altLang="zh-TW" sz="2800" i="1"/>
              <a:t>regular. </a:t>
            </a:r>
            <a:r>
              <a:rPr lang="en-US" altLang="zh-TW" sz="2800"/>
              <a:t>For example, 00, (0+1)*, (0+1)*00(1+10)*</a:t>
            </a:r>
          </a:p>
          <a:p>
            <a:pPr eaLnBrk="1" hangingPunct="1"/>
            <a:r>
              <a:rPr lang="en-US" altLang="zh-TW" sz="2800"/>
              <a:t>There are languages that cannot be accepted by FA. For example, 0</a:t>
            </a:r>
            <a:r>
              <a:rPr lang="en-US" altLang="zh-TW" sz="2800" i="1" baseline="30000"/>
              <a:t>n</a:t>
            </a:r>
            <a:r>
              <a:rPr lang="en-US" altLang="zh-TW" sz="2800"/>
              <a:t>1</a:t>
            </a:r>
            <a:r>
              <a:rPr lang="en-US" altLang="zh-TW" sz="2800" i="1" baseline="30000"/>
              <a:t>n</a:t>
            </a:r>
            <a:r>
              <a:rPr lang="en-US" altLang="zh-TW" sz="2800"/>
              <a:t> or </a:t>
            </a:r>
            <a:r>
              <a:rPr lang="en-US" altLang="zh-TW" sz="2800" i="1"/>
              <a:t>w</a:t>
            </a:r>
            <a:r>
              <a:rPr lang="en-US" altLang="zh-TW" sz="2800"/>
              <a:t>0</a:t>
            </a:r>
            <a:r>
              <a:rPr lang="en-US" altLang="zh-TW" sz="2800" i="1"/>
              <a:t>w</a:t>
            </a:r>
            <a:r>
              <a:rPr lang="en-US" altLang="zh-TW" sz="2800" i="1" baseline="30000"/>
              <a:t>r</a:t>
            </a:r>
            <a:r>
              <a:rPr lang="en-US" altLang="zh-TW" sz="2800" i="1"/>
              <a:t>, </a:t>
            </a:r>
            <a:r>
              <a:rPr lang="en-US" altLang="zh-TW" sz="2800"/>
              <a:t>where</a:t>
            </a:r>
            <a:r>
              <a:rPr lang="en-US" altLang="zh-TW" sz="2800" i="1"/>
              <a:t> w </a:t>
            </a:r>
            <a:r>
              <a:rPr lang="en-US" altLang="zh-TW" sz="2800"/>
              <a:t>is a string</a:t>
            </a:r>
          </a:p>
        </p:txBody>
      </p:sp>
      <p:sp>
        <p:nvSpPr>
          <p:cNvPr id="19458" name="Rectangle 4"/>
          <p:cNvSpPr>
            <a:spLocks noGrp="1" noChangeArrowheads="1"/>
          </p:cNvSpPr>
          <p:nvPr>
            <p:ph type="title"/>
          </p:nvPr>
        </p:nvSpPr>
        <p:spPr>
          <a:xfrm>
            <a:off x="560388" y="0"/>
            <a:ext cx="7793037" cy="1143000"/>
          </a:xfrm>
          <a:noFill/>
        </p:spPr>
        <p:txBody>
          <a:bodyPr/>
          <a:lstStyle/>
          <a:p>
            <a:pPr eaLnBrk="1" hangingPunct="1"/>
            <a:r>
              <a:rPr lang="en-US" altLang="zh-TW"/>
              <a:t>Finite-State Automata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1550" y="765175"/>
            <a:ext cx="7843838" cy="1223963"/>
          </a:xfrm>
        </p:spPr>
        <p:txBody>
          <a:bodyPr/>
          <a:lstStyle/>
          <a:p>
            <a:pPr eaLnBrk="1" hangingPunct="1"/>
            <a:r>
              <a:rPr lang="en-US" altLang="zh-TW"/>
              <a:t>output the maximum and adjust the tree: </a:t>
            </a:r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  <a:p>
            <a:pPr eaLnBrk="1" hangingPunct="1"/>
            <a:endParaRPr lang="en-US" altLang="zh-TW" b="1"/>
          </a:p>
          <a:p>
            <a:pPr eaLnBrk="1" hangingPunct="1">
              <a:buFont typeface="Wingdings" charset="2"/>
              <a:buNone/>
            </a:pPr>
            <a:endParaRPr lang="en-US" altLang="zh-TW"/>
          </a:p>
        </p:txBody>
      </p:sp>
      <p:sp>
        <p:nvSpPr>
          <p:cNvPr id="69634" name="Rectangle 3"/>
          <p:cNvSpPr>
            <a:spLocks noChangeArrowheads="1"/>
          </p:cNvSpPr>
          <p:nvPr/>
        </p:nvSpPr>
        <p:spPr bwMode="auto">
          <a:xfrm>
            <a:off x="1938338" y="24717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zh-TW" altLang="en-US"/>
          </a:p>
        </p:txBody>
      </p:sp>
      <p:pic>
        <p:nvPicPr>
          <p:cNvPr id="6963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205038"/>
            <a:ext cx="7696200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260350"/>
            <a:ext cx="7793037" cy="1143000"/>
          </a:xfrm>
        </p:spPr>
        <p:txBody>
          <a:bodyPr/>
          <a:lstStyle/>
          <a:p>
            <a:pPr eaLnBrk="1" hangingPunct="1"/>
            <a:r>
              <a:rPr lang="en-US" altLang="zh-TW"/>
              <a:t>Phase 1: construction </a:t>
            </a: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700213"/>
            <a:ext cx="4419600" cy="792162"/>
          </a:xfrm>
        </p:spPr>
        <p:txBody>
          <a:bodyPr/>
          <a:lstStyle/>
          <a:p>
            <a:pPr eaLnBrk="1" hangingPunct="1"/>
            <a:r>
              <a:rPr lang="en-US" altLang="zh-TW" sz="2400"/>
              <a:t>Input data: 4, 37, 26, 15, 48</a:t>
            </a:r>
          </a:p>
          <a:p>
            <a:pPr eaLnBrk="1" hangingPunct="1"/>
            <a:endParaRPr lang="en-US" altLang="zh-TW" sz="2400"/>
          </a:p>
        </p:txBody>
      </p:sp>
      <p:sp>
        <p:nvSpPr>
          <p:cNvPr id="7065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43438" y="1628775"/>
            <a:ext cx="4306887" cy="936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/>
              <a:t>Adjust the subtree rooted at </a:t>
            </a:r>
            <a:r>
              <a:rPr lang="en-US" altLang="zh-TW" i="1"/>
              <a:t>A</a:t>
            </a:r>
            <a:r>
              <a:rPr lang="en-US" altLang="zh-TW"/>
              <a:t>(2):</a:t>
            </a:r>
          </a:p>
        </p:txBody>
      </p:sp>
      <p:sp>
        <p:nvSpPr>
          <p:cNvPr id="70660" name="Rectangle 5"/>
          <p:cNvSpPr>
            <a:spLocks noChangeArrowheads="1"/>
          </p:cNvSpPr>
          <p:nvPr/>
        </p:nvSpPr>
        <p:spPr bwMode="auto">
          <a:xfrm>
            <a:off x="3257550" y="22383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zh-TW" altLang="en-US"/>
          </a:p>
        </p:txBody>
      </p:sp>
      <p:pic>
        <p:nvPicPr>
          <p:cNvPr id="7066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420938"/>
            <a:ext cx="3200400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Rectangle 7"/>
          <p:cNvSpPr>
            <a:spLocks noChangeArrowheads="1"/>
          </p:cNvSpPr>
          <p:nvPr/>
        </p:nvSpPr>
        <p:spPr bwMode="auto">
          <a:xfrm>
            <a:off x="2466975" y="2728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zh-TW" altLang="en-US"/>
          </a:p>
        </p:txBody>
      </p:sp>
      <p:pic>
        <p:nvPicPr>
          <p:cNvPr id="7066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636838"/>
            <a:ext cx="42100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4" name="Rectangle 9"/>
          <p:cNvSpPr>
            <a:spLocks noChangeArrowheads="1"/>
          </p:cNvSpPr>
          <p:nvPr/>
        </p:nvSpPr>
        <p:spPr bwMode="auto">
          <a:xfrm>
            <a:off x="1938338" y="2495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zh-TW" altLang="en-US"/>
          </a:p>
        </p:txBody>
      </p:sp>
      <p:pic>
        <p:nvPicPr>
          <p:cNvPr id="70665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4832350"/>
            <a:ext cx="5715000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6" name="Rectangle 11"/>
          <p:cNvSpPr>
            <a:spLocks noChangeArrowheads="1"/>
          </p:cNvSpPr>
          <p:nvPr/>
        </p:nvSpPr>
        <p:spPr bwMode="auto">
          <a:xfrm>
            <a:off x="3995738" y="4221163"/>
            <a:ext cx="485933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r>
              <a:rPr lang="en-US" altLang="zh-TW" sz="2800">
                <a:latin typeface="Times New Roman" charset="0"/>
              </a:rPr>
              <a:t>Adjust the tree rooted at </a:t>
            </a:r>
            <a:r>
              <a:rPr lang="en-US" altLang="zh-TW" sz="2800" i="1">
                <a:latin typeface="Times New Roman" charset="0"/>
              </a:rPr>
              <a:t>A</a:t>
            </a:r>
            <a:r>
              <a:rPr lang="en-US" altLang="zh-TW" sz="2800">
                <a:latin typeface="Times New Roman" charset="0"/>
              </a:rPr>
              <a:t>(1):</a:t>
            </a:r>
            <a:r>
              <a:rPr lang="en-US" altLang="zh-TW">
                <a:latin typeface="Times New Roman" charset="0"/>
              </a:rPr>
              <a:t>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ChangeArrowheads="1"/>
          </p:cNvSpPr>
          <p:nvPr/>
        </p:nvSpPr>
        <p:spPr bwMode="auto">
          <a:xfrm>
            <a:off x="1938338" y="28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zh-TW" altLang="en-US"/>
          </a:p>
        </p:txBody>
      </p:sp>
      <p:pic>
        <p:nvPicPr>
          <p:cNvPr id="7168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57150"/>
            <a:ext cx="5267325" cy="680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Text Box 4"/>
          <p:cNvSpPr txBox="1">
            <a:spLocks noChangeArrowheads="1"/>
          </p:cNvSpPr>
          <p:nvPr/>
        </p:nvSpPr>
        <p:spPr bwMode="auto">
          <a:xfrm>
            <a:off x="0" y="304800"/>
            <a:ext cx="4876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4000" b="1">
                <a:solidFill>
                  <a:schemeClr val="folHlink"/>
                </a:solidFill>
                <a:latin typeface="Times New Roman" charset="0"/>
              </a:rPr>
              <a:t>Phase 2: output</a:t>
            </a:r>
            <a:r>
              <a:rPr lang="en-US" altLang="zh-TW" sz="3600">
                <a:latin typeface="Times New Roman" charset="0"/>
              </a:rPr>
              <a:t>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>
          <a:xfrm>
            <a:off x="430213" y="296863"/>
            <a:ext cx="7793037" cy="530225"/>
          </a:xfrm>
        </p:spPr>
        <p:txBody>
          <a:bodyPr/>
          <a:lstStyle/>
          <a:p>
            <a:pPr eaLnBrk="1" hangingPunct="1"/>
            <a:r>
              <a:rPr lang="en-US" altLang="zh-TW" sz="3600"/>
              <a:t>Implementation</a:t>
            </a:r>
            <a:r>
              <a:rPr lang="en-US" altLang="zh-TW" sz="3600" b="1"/>
              <a:t> 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1387475"/>
            <a:ext cx="7362825" cy="2706688"/>
          </a:xfrm>
        </p:spPr>
        <p:txBody>
          <a:bodyPr/>
          <a:lstStyle/>
          <a:p>
            <a:pPr eaLnBrk="1" hangingPunct="1"/>
            <a:r>
              <a:rPr lang="en-US" altLang="zh-TW" dirty="0"/>
              <a:t>To represent a binary heap tree, we use a </a:t>
            </a:r>
            <a:r>
              <a:rPr lang="en-US" altLang="zh-TW" b="1" dirty="0">
                <a:solidFill>
                  <a:srgbClr val="FF3300"/>
                </a:solidFill>
              </a:rPr>
              <a:t>linear array </a:t>
            </a:r>
            <a:r>
              <a:rPr lang="en-US" altLang="zh-TW" dirty="0"/>
              <a:t>rather than a linked list.</a:t>
            </a:r>
            <a:endParaRPr lang="en-US" altLang="zh-TW" sz="2800" dirty="0"/>
          </a:p>
          <a:p>
            <a:pPr lvl="1" eaLnBrk="1" hangingPunct="1"/>
            <a:r>
              <a:rPr lang="en-US" altLang="zh-TW" sz="2400" dirty="0"/>
              <a:t>Key observation: The children of </a:t>
            </a:r>
            <a:r>
              <a:rPr lang="en-US" altLang="zh-TW" sz="2400" i="1" dirty="0"/>
              <a:t>A</a:t>
            </a:r>
            <a:r>
              <a:rPr lang="en-US" altLang="zh-TW" sz="2400" dirty="0"/>
              <a:t>(</a:t>
            </a:r>
            <a:r>
              <a:rPr lang="en-US" altLang="zh-TW" sz="2400" i="1" dirty="0" err="1"/>
              <a:t>i</a:t>
            </a:r>
            <a:r>
              <a:rPr lang="en-US" altLang="zh-TW" sz="2400" dirty="0"/>
              <a:t>) are </a:t>
            </a:r>
            <a:r>
              <a:rPr lang="en-US" altLang="zh-TW" sz="2400" i="1" dirty="0"/>
              <a:t>A</a:t>
            </a:r>
            <a:r>
              <a:rPr lang="en-US" altLang="zh-TW" sz="2400" dirty="0"/>
              <a:t>(2</a:t>
            </a:r>
            <a:r>
              <a:rPr lang="en-US" altLang="zh-TW" sz="2400" i="1" dirty="0"/>
              <a:t>i</a:t>
            </a:r>
            <a:r>
              <a:rPr lang="en-US" altLang="zh-TW" sz="2400" dirty="0"/>
              <a:t>) and </a:t>
            </a:r>
            <a:r>
              <a:rPr lang="en-US" altLang="zh-TW" sz="2400" i="1" dirty="0"/>
              <a:t>A</a:t>
            </a:r>
            <a:r>
              <a:rPr lang="en-US" altLang="zh-TW" sz="2400" dirty="0"/>
              <a:t>(2</a:t>
            </a:r>
            <a:r>
              <a:rPr lang="en-US" altLang="zh-TW" sz="2400" i="1" dirty="0"/>
              <a:t>i</a:t>
            </a:r>
            <a:r>
              <a:rPr lang="en-US" altLang="zh-TW" sz="2400" dirty="0"/>
              <a:t>+1), and the parents of </a:t>
            </a:r>
            <a:r>
              <a:rPr lang="en-US" altLang="zh-TW" sz="2400" i="1" dirty="0"/>
              <a:t>A</a:t>
            </a:r>
            <a:r>
              <a:rPr lang="en-US" altLang="zh-TW" sz="2400" dirty="0"/>
              <a:t>(</a:t>
            </a:r>
            <a:r>
              <a:rPr lang="en-US" altLang="zh-TW" sz="2400" i="1" dirty="0" err="1"/>
              <a:t>i</a:t>
            </a:r>
            <a:r>
              <a:rPr lang="en-US" altLang="zh-TW" sz="2400" dirty="0"/>
              <a:t>) is              .</a:t>
            </a:r>
          </a:p>
          <a:p>
            <a:pPr eaLnBrk="1" hangingPunct="1"/>
            <a:r>
              <a:rPr lang="en-US" altLang="zh-TW" dirty="0"/>
              <a:t>Time complexity = </a:t>
            </a:r>
            <a:r>
              <a:rPr lang="en-US" altLang="zh-TW" i="1" dirty="0"/>
              <a:t>O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 log </a:t>
            </a:r>
            <a:r>
              <a:rPr lang="en-US" altLang="zh-TW" i="1" dirty="0"/>
              <a:t>n</a:t>
            </a:r>
            <a:r>
              <a:rPr lang="en-US" altLang="zh-TW" dirty="0"/>
              <a:t>)</a:t>
            </a:r>
          </a:p>
          <a:p>
            <a:pPr eaLnBrk="1" hangingPunct="1">
              <a:buFont typeface="Wingdings" charset="2"/>
              <a:buNone/>
            </a:pPr>
            <a:endParaRPr lang="en-US" altLang="zh-TW" dirty="0"/>
          </a:p>
        </p:txBody>
      </p:sp>
      <p:graphicFrame>
        <p:nvGraphicFramePr>
          <p:cNvPr id="72707" name="物件 1"/>
          <p:cNvGraphicFramePr>
            <a:graphicFrameLocks noChangeAspect="1"/>
          </p:cNvGraphicFramePr>
          <p:nvPr/>
        </p:nvGraphicFramePr>
        <p:xfrm>
          <a:off x="5319713" y="2824163"/>
          <a:ext cx="1128712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9" name="方程式" r:id="rId3" imgW="571500" imgH="241300" progId="Equation.3">
                  <p:embed/>
                </p:oleObj>
              </mc:Choice>
              <mc:Fallback>
                <p:oleObj name="方程式" r:id="rId3" imgW="571500" imgH="241300" progId="Equation.3">
                  <p:embed/>
                  <p:pic>
                    <p:nvPicPr>
                      <p:cNvPr id="0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713" y="2824163"/>
                        <a:ext cx="1128712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953375" cy="1377950"/>
          </a:xfrm>
        </p:spPr>
        <p:txBody>
          <a:bodyPr/>
          <a:lstStyle/>
          <a:p>
            <a:pPr eaLnBrk="1" hangingPunct="1"/>
            <a:r>
              <a:rPr lang="en-US" altLang="zh-TW"/>
              <a:t>Time complexity</a:t>
            </a:r>
            <a:br>
              <a:rPr lang="en-US" altLang="zh-TW" sz="3200"/>
            </a:br>
            <a:r>
              <a:rPr lang="en-US" altLang="zh-TW" sz="3200"/>
              <a:t>Phase 1: construction</a:t>
            </a:r>
          </a:p>
        </p:txBody>
      </p:sp>
      <p:graphicFrame>
        <p:nvGraphicFramePr>
          <p:cNvPr id="73730" name="Object 3"/>
          <p:cNvGraphicFramePr>
            <a:graphicFrameLocks noChangeAspect="1"/>
          </p:cNvGraphicFramePr>
          <p:nvPr/>
        </p:nvGraphicFramePr>
        <p:xfrm>
          <a:off x="4800600" y="2565400"/>
          <a:ext cx="4343400" cy="203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3" name="VISIO" r:id="rId3" imgW="3981450" imgH="1764030" progId="Visio.Drawing.6">
                  <p:embed/>
                </p:oleObj>
              </mc:Choice>
              <mc:Fallback>
                <p:oleObj name="VISIO" r:id="rId3" imgW="3981450" imgH="1764030" progId="Visio.Drawing.6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565400"/>
                        <a:ext cx="4343400" cy="203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68313" y="1733550"/>
            <a:ext cx="4319587" cy="4114800"/>
          </a:xfrm>
        </p:spPr>
        <p:txBody>
          <a:bodyPr/>
          <a:lstStyle/>
          <a:p>
            <a:pPr eaLnBrk="1" hangingPunct="1"/>
            <a:r>
              <a:rPr lang="en-US" altLang="zh-TW"/>
              <a:t>External nodes (leaves) do not require any reconstruction</a:t>
            </a:r>
          </a:p>
          <a:p>
            <a:pPr eaLnBrk="1" hangingPunct="1"/>
            <a:r>
              <a:rPr lang="en-US" altLang="zh-TW"/>
              <a:t>Each internal node requires two comparisons with its two children, in the worst case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953375" cy="1377950"/>
          </a:xfrm>
        </p:spPr>
        <p:txBody>
          <a:bodyPr/>
          <a:lstStyle/>
          <a:p>
            <a:pPr eaLnBrk="1" hangingPunct="1"/>
            <a:r>
              <a:rPr lang="en-US" altLang="zh-TW"/>
              <a:t>Time complexity</a:t>
            </a:r>
            <a:br>
              <a:rPr lang="en-US" altLang="zh-TW" sz="3200"/>
            </a:br>
            <a:r>
              <a:rPr lang="en-US" altLang="zh-TW" sz="3200"/>
              <a:t>Phase 1: construction</a:t>
            </a:r>
          </a:p>
        </p:txBody>
      </p:sp>
      <p:graphicFrame>
        <p:nvGraphicFramePr>
          <p:cNvPr id="74754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55575" y="1382713"/>
          <a:ext cx="7361238" cy="499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6" name="文件" r:id="rId3" imgW="5511800" imgH="3733800" progId="Word.Document.8">
                  <p:embed/>
                </p:oleObj>
              </mc:Choice>
              <mc:Fallback>
                <p:oleObj name="文件" r:id="rId3" imgW="5511800" imgH="373380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" y="1382713"/>
                        <a:ext cx="7361238" cy="4992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Object 4"/>
          <p:cNvGraphicFramePr>
            <a:graphicFrameLocks noChangeAspect="1"/>
          </p:cNvGraphicFramePr>
          <p:nvPr/>
        </p:nvGraphicFramePr>
        <p:xfrm>
          <a:off x="4800600" y="1195388"/>
          <a:ext cx="4343400" cy="203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7" name="VISIO" r:id="rId5" imgW="3981450" imgH="1764030" progId="Visio.Drawing.6">
                  <p:embed/>
                </p:oleObj>
              </mc:Choice>
              <mc:Fallback>
                <p:oleObj name="VISIO" r:id="rId5" imgW="3981450" imgH="1764030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195388"/>
                        <a:ext cx="4343400" cy="203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Time complexity </a:t>
            </a:r>
            <a:br>
              <a:rPr lang="en-US" altLang="zh-TW" sz="3200" dirty="0"/>
            </a:br>
            <a:r>
              <a:rPr lang="en-US" altLang="zh-TW" sz="3200" dirty="0"/>
              <a:t>Phase 2: output</a:t>
            </a:r>
          </a:p>
        </p:txBody>
      </p:sp>
      <p:graphicFrame>
        <p:nvGraphicFramePr>
          <p:cNvPr id="75778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30163" y="1893888"/>
          <a:ext cx="9113837" cy="274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0" name="文件" r:id="rId3" imgW="5473700" imgH="1651000" progId="Word.Document.8">
                  <p:embed/>
                </p:oleObj>
              </mc:Choice>
              <mc:Fallback>
                <p:oleObj name="文件" r:id="rId3" imgW="5473700" imgH="1651000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3" y="1893888"/>
                        <a:ext cx="9113837" cy="2741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79" name="Object 4"/>
          <p:cNvGraphicFramePr>
            <a:graphicFrameLocks noChangeAspect="1"/>
          </p:cNvGraphicFramePr>
          <p:nvPr/>
        </p:nvGraphicFramePr>
        <p:xfrm>
          <a:off x="4903788" y="377825"/>
          <a:ext cx="4352925" cy="231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1" name="VISIO" r:id="rId5" imgW="3981450" imgH="2064258" progId="Visio.Drawing.6">
                  <p:embed/>
                </p:oleObj>
              </mc:Choice>
              <mc:Fallback>
                <p:oleObj name="VISIO" r:id="rId5" imgW="3981450" imgH="2064258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3788" y="377825"/>
                        <a:ext cx="4352925" cy="231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>
          <a:xfrm>
            <a:off x="943852" y="2717752"/>
            <a:ext cx="7793037" cy="1143000"/>
          </a:xfrm>
        </p:spPr>
        <p:txBody>
          <a:bodyPr/>
          <a:lstStyle/>
          <a:p>
            <a:pPr eaLnBrk="1" hangingPunct="1"/>
            <a:r>
              <a:rPr lang="en-US" altLang="zh-TW" sz="3600" b="1"/>
              <a:t>Average case lower bound of sorting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>
          <a:xfrm>
            <a:off x="906463" y="200025"/>
            <a:ext cx="7793037" cy="1143000"/>
          </a:xfrm>
        </p:spPr>
        <p:txBody>
          <a:bodyPr/>
          <a:lstStyle/>
          <a:p>
            <a:pPr eaLnBrk="1" hangingPunct="1"/>
            <a:r>
              <a:rPr lang="en-US" altLang="zh-TW" sz="3600"/>
              <a:t>Average case lower bound of sorting</a:t>
            </a:r>
          </a:p>
        </p:txBody>
      </p:sp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628775"/>
            <a:ext cx="7345362" cy="4248150"/>
          </a:xfrm>
        </p:spPr>
        <p:txBody>
          <a:bodyPr/>
          <a:lstStyle/>
          <a:p>
            <a:pPr eaLnBrk="1" hangingPunct="1"/>
            <a:r>
              <a:rPr lang="en-US" altLang="zh-TW"/>
              <a:t>By binary decision tree</a:t>
            </a:r>
          </a:p>
          <a:p>
            <a:pPr algn="just" eaLnBrk="1" hangingPunct="1"/>
            <a:r>
              <a:rPr lang="en-US" altLang="zh-TW"/>
              <a:t>The average time complexity of a sorting algorithm can be explored using the external path length of the binary tree</a:t>
            </a:r>
            <a:endParaRPr lang="en-US" altLang="zh-TW">
              <a:solidFill>
                <a:schemeClr val="hlink"/>
              </a:solidFill>
            </a:endParaRPr>
          </a:p>
          <a:p>
            <a:pPr algn="just" eaLnBrk="1" hangingPunct="1"/>
            <a:r>
              <a:rPr lang="en-US" altLang="zh-TW">
                <a:solidFill>
                  <a:schemeClr val="hlink"/>
                </a:solidFill>
              </a:rPr>
              <a:t>The external path length is minimized if the tree is balanced</a:t>
            </a:r>
            <a:endParaRPr lang="en-US" altLang="zh-TW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49" name="Object 2"/>
          <p:cNvGraphicFramePr>
            <a:graphicFrameLocks noChangeAspect="1"/>
          </p:cNvGraphicFramePr>
          <p:nvPr/>
        </p:nvGraphicFramePr>
        <p:xfrm>
          <a:off x="1066800" y="1524000"/>
          <a:ext cx="7543800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2" name="文件" r:id="rId3" imgW="5626100" imgH="3594100" progId="Word.Document.8">
                  <p:embed/>
                </p:oleObj>
              </mc:Choice>
              <mc:Fallback>
                <p:oleObj name="文件" r:id="rId3" imgW="5626100" imgH="35941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524000"/>
                        <a:ext cx="7543800" cy="482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0" name="Rectangle 3"/>
          <p:cNvSpPr>
            <a:spLocks noChangeArrowheads="1"/>
          </p:cNvSpPr>
          <p:nvPr/>
        </p:nvSpPr>
        <p:spPr bwMode="auto">
          <a:xfrm>
            <a:off x="990600" y="228600"/>
            <a:ext cx="77930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3600">
                <a:solidFill>
                  <a:schemeClr val="tx2"/>
                </a:solidFill>
                <a:latin typeface="Times New Roman" charset="0"/>
              </a:rPr>
              <a:t>Average case lower bound of sorting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>
          <a:xfrm>
            <a:off x="547688" y="0"/>
            <a:ext cx="7793037" cy="1143000"/>
          </a:xfrm>
        </p:spPr>
        <p:txBody>
          <a:bodyPr/>
          <a:lstStyle/>
          <a:p>
            <a:pPr eaLnBrk="1" hangingPunct="1"/>
            <a:r>
              <a:rPr lang="en-US" altLang="zh-TW"/>
              <a:t>Non-determinism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1279525"/>
            <a:ext cx="7772400" cy="1312863"/>
          </a:xfrm>
        </p:spPr>
        <p:txBody>
          <a:bodyPr/>
          <a:lstStyle/>
          <a:p>
            <a:pPr eaLnBrk="1" hangingPunct="1"/>
            <a:r>
              <a:rPr lang="en-US" altLang="zh-TW"/>
              <a:t>Upon the input of a single letter, the machine can move to </a:t>
            </a:r>
            <a:r>
              <a:rPr lang="en-US" altLang="zh-TW" i="1"/>
              <a:t>a subset of states</a:t>
            </a:r>
          </a:p>
        </p:txBody>
      </p:sp>
      <p:pic>
        <p:nvPicPr>
          <p:cNvPr id="20483" name="Picture 5" descr="CA0QV7O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2560638"/>
            <a:ext cx="666750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Text Box 6"/>
          <p:cNvSpPr txBox="1">
            <a:spLocks noChangeArrowheads="1"/>
          </p:cNvSpPr>
          <p:nvPr/>
        </p:nvSpPr>
        <p:spPr bwMode="auto">
          <a:xfrm>
            <a:off x="517525" y="5665788"/>
            <a:ext cx="2444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3600">
                <a:latin typeface="Times New Roman" charset="0"/>
              </a:rPr>
              <a:t>Equivalence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188913"/>
            <a:ext cx="7953375" cy="1143000"/>
          </a:xfrm>
        </p:spPr>
        <p:txBody>
          <a:bodyPr/>
          <a:lstStyle/>
          <a:p>
            <a:pPr eaLnBrk="1" hangingPunct="1"/>
            <a:r>
              <a:rPr lang="en-US" altLang="zh-TW" sz="3600"/>
              <a:t>Compute the min external path length</a:t>
            </a:r>
          </a:p>
        </p:txBody>
      </p:sp>
      <p:sp>
        <p:nvSpPr>
          <p:cNvPr id="79874" name="Rectangle 3"/>
          <p:cNvSpPr>
            <a:spLocks noChangeArrowheads="1"/>
          </p:cNvSpPr>
          <p:nvPr/>
        </p:nvSpPr>
        <p:spPr bwMode="auto">
          <a:xfrm>
            <a:off x="900113" y="1412875"/>
            <a:ext cx="7467600" cy="478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r>
              <a:rPr lang="en-US" altLang="zh-TW" sz="2800">
                <a:solidFill>
                  <a:schemeClr val="folHlink"/>
                </a:solidFill>
                <a:latin typeface="Times New Roman" charset="0"/>
              </a:rPr>
              <a:t>1.</a:t>
            </a:r>
            <a:r>
              <a:rPr lang="en-US" altLang="zh-TW" sz="2800">
                <a:latin typeface="Times New Roman" charset="0"/>
              </a:rPr>
              <a:t>  Depth of balanced binary tree with </a:t>
            </a:r>
            <a:r>
              <a:rPr lang="en-US" altLang="zh-TW" sz="2800" i="1">
                <a:latin typeface="Times New Roman" charset="0"/>
              </a:rPr>
              <a:t>c</a:t>
            </a:r>
            <a:r>
              <a:rPr lang="en-US" altLang="zh-TW" sz="2800">
                <a:latin typeface="Times New Roman" charset="0"/>
              </a:rPr>
              <a:t> leaf nodes:</a:t>
            </a:r>
          </a:p>
          <a:p>
            <a:pPr eaLnBrk="0" hangingPunct="0"/>
            <a:r>
              <a:rPr lang="en-US" altLang="zh-TW" sz="2800">
                <a:latin typeface="Times New Roman" charset="0"/>
              </a:rPr>
              <a:t>     </a:t>
            </a:r>
            <a:r>
              <a:rPr lang="en-US" altLang="zh-TW" sz="2800" i="1">
                <a:latin typeface="Times New Roman" charset="0"/>
              </a:rPr>
              <a:t>d</a:t>
            </a:r>
            <a:r>
              <a:rPr lang="en-US" altLang="zh-TW" sz="2800">
                <a:latin typeface="Times New Roman" charset="0"/>
              </a:rPr>
              <a:t> = </a:t>
            </a:r>
            <a:r>
              <a:rPr lang="en-US" altLang="zh-TW" sz="2800">
                <a:latin typeface="Times New Roman" charset="0"/>
                <a:sym typeface="Symbol" charset="2"/>
              </a:rPr>
              <a:t>log </a:t>
            </a:r>
            <a:r>
              <a:rPr lang="en-US" altLang="zh-TW" sz="2800" i="1">
                <a:latin typeface="Times New Roman" charset="0"/>
                <a:sym typeface="Symbol" charset="2"/>
              </a:rPr>
              <a:t>c</a:t>
            </a:r>
            <a:r>
              <a:rPr lang="en-US" altLang="zh-TW" sz="2800">
                <a:latin typeface="Times New Roman" charset="0"/>
                <a:sym typeface="Symbol" charset="2"/>
              </a:rPr>
              <a:t></a:t>
            </a:r>
            <a:endParaRPr lang="en-US" altLang="zh-TW" sz="2800">
              <a:latin typeface="Times New Roman" charset="0"/>
            </a:endParaRPr>
          </a:p>
          <a:p>
            <a:pPr eaLnBrk="0" hangingPunct="0"/>
            <a:r>
              <a:rPr lang="en-US" altLang="zh-TW" sz="2800">
                <a:latin typeface="Times New Roman" charset="0"/>
                <a:sym typeface="Symbol" charset="2"/>
              </a:rPr>
              <a:t>     Leaf nodes can appear only on level </a:t>
            </a:r>
            <a:r>
              <a:rPr lang="en-US" altLang="zh-TW" sz="2800" i="1">
                <a:latin typeface="Times New Roman" charset="0"/>
                <a:sym typeface="Symbol" charset="2"/>
              </a:rPr>
              <a:t>d</a:t>
            </a:r>
            <a:r>
              <a:rPr lang="en-US" altLang="zh-TW" sz="2800">
                <a:latin typeface="Times New Roman" charset="0"/>
                <a:sym typeface="Symbol" charset="2"/>
              </a:rPr>
              <a:t> or </a:t>
            </a:r>
            <a:r>
              <a:rPr lang="en-US" altLang="zh-TW" sz="2800" i="1">
                <a:latin typeface="Times New Roman" charset="0"/>
                <a:sym typeface="Symbol" charset="2"/>
              </a:rPr>
              <a:t>d</a:t>
            </a:r>
            <a:r>
              <a:rPr lang="en-US" altLang="zh-TW" sz="2800">
                <a:latin typeface="Times New Roman" charset="0"/>
                <a:sym typeface="Symbol" charset="2"/>
              </a:rPr>
              <a:t>1</a:t>
            </a:r>
            <a:r>
              <a:rPr lang="en-US" altLang="zh-TW" sz="2800">
                <a:latin typeface="Times New Roman" charset="0"/>
              </a:rPr>
              <a:t>.</a:t>
            </a:r>
            <a:endParaRPr lang="en-US" altLang="zh-TW" sz="2800">
              <a:solidFill>
                <a:schemeClr val="folHlink"/>
              </a:solidFill>
              <a:latin typeface="Times New Roman" charset="0"/>
              <a:sym typeface="Symbol" charset="2"/>
            </a:endParaRPr>
          </a:p>
          <a:p>
            <a:pPr eaLnBrk="0" hangingPunct="0"/>
            <a:r>
              <a:rPr lang="en-US" altLang="zh-TW" sz="2800">
                <a:solidFill>
                  <a:schemeClr val="folHlink"/>
                </a:solidFill>
                <a:latin typeface="Times New Roman" charset="0"/>
                <a:sym typeface="Symbol" charset="2"/>
              </a:rPr>
              <a:t>2.</a:t>
            </a:r>
            <a:r>
              <a:rPr lang="en-US" altLang="zh-TW" sz="2800">
                <a:latin typeface="Times New Roman" charset="0"/>
                <a:sym typeface="Symbol" charset="2"/>
              </a:rPr>
              <a:t>  </a:t>
            </a:r>
            <a:r>
              <a:rPr lang="en-US" altLang="zh-TW" sz="2800" i="1">
                <a:latin typeface="Times New Roman" charset="0"/>
                <a:sym typeface="Symbol" charset="2"/>
              </a:rPr>
              <a:t>x</a:t>
            </a:r>
            <a:r>
              <a:rPr lang="en-US" altLang="zh-TW" sz="2800" baseline="-30000">
                <a:latin typeface="Times New Roman" charset="0"/>
                <a:sym typeface="Symbol" charset="2"/>
              </a:rPr>
              <a:t>1</a:t>
            </a:r>
            <a:r>
              <a:rPr lang="en-US" altLang="zh-TW" sz="2800">
                <a:latin typeface="Times New Roman" charset="0"/>
                <a:sym typeface="Symbol" charset="2"/>
              </a:rPr>
              <a:t> leaf nodes on level </a:t>
            </a:r>
            <a:r>
              <a:rPr lang="en-US" altLang="zh-TW" sz="2800" i="1">
                <a:latin typeface="Times New Roman" charset="0"/>
                <a:sym typeface="Symbol" charset="2"/>
              </a:rPr>
              <a:t>d</a:t>
            </a:r>
            <a:r>
              <a:rPr lang="en-US" altLang="zh-TW" sz="2800">
                <a:latin typeface="Times New Roman" charset="0"/>
                <a:sym typeface="Symbol" charset="2"/>
              </a:rPr>
              <a:t>1</a:t>
            </a:r>
          </a:p>
          <a:p>
            <a:pPr eaLnBrk="0" hangingPunct="0"/>
            <a:r>
              <a:rPr lang="en-US" altLang="zh-TW" sz="2800">
                <a:latin typeface="Times New Roman" charset="0"/>
                <a:sym typeface="Symbol" charset="2"/>
              </a:rPr>
              <a:t>	</a:t>
            </a:r>
            <a:r>
              <a:rPr lang="en-US" altLang="zh-TW" sz="2800" i="1">
                <a:latin typeface="Times New Roman" charset="0"/>
                <a:sym typeface="Symbol" charset="2"/>
              </a:rPr>
              <a:t>x</a:t>
            </a:r>
            <a:r>
              <a:rPr lang="en-US" altLang="zh-TW" sz="2800" baseline="-30000">
                <a:latin typeface="Times New Roman" charset="0"/>
                <a:sym typeface="Symbol" charset="2"/>
              </a:rPr>
              <a:t>2</a:t>
            </a:r>
            <a:r>
              <a:rPr lang="en-US" altLang="zh-TW" sz="2800">
                <a:latin typeface="Times New Roman" charset="0"/>
                <a:sym typeface="Symbol" charset="2"/>
              </a:rPr>
              <a:t> leaf nodes on level </a:t>
            </a:r>
            <a:r>
              <a:rPr lang="en-US" altLang="zh-TW" sz="2800" i="1">
                <a:latin typeface="Times New Roman" charset="0"/>
                <a:sym typeface="Symbol" charset="2"/>
              </a:rPr>
              <a:t>d</a:t>
            </a:r>
          </a:p>
          <a:p>
            <a:pPr lvl="1" eaLnBrk="0" hangingPunct="0">
              <a:buFontTx/>
              <a:buBlip>
                <a:blip r:embed="rId3"/>
              </a:buBlip>
            </a:pPr>
            <a:r>
              <a:rPr lang="en-US" altLang="zh-TW" sz="2800" i="1">
                <a:latin typeface="Times New Roman" charset="0"/>
                <a:sym typeface="Symbol" charset="2"/>
              </a:rPr>
              <a:t>x</a:t>
            </a:r>
            <a:r>
              <a:rPr lang="en-US" altLang="zh-TW" sz="2800" baseline="-30000">
                <a:latin typeface="Times New Roman" charset="0"/>
                <a:sym typeface="Symbol" charset="2"/>
              </a:rPr>
              <a:t>1 </a:t>
            </a:r>
            <a:r>
              <a:rPr lang="en-US" altLang="zh-TW" sz="2800">
                <a:latin typeface="Times New Roman" charset="0"/>
                <a:sym typeface="Symbol" charset="2"/>
              </a:rPr>
              <a:t>+ </a:t>
            </a:r>
            <a:r>
              <a:rPr lang="en-US" altLang="zh-TW" sz="2800" i="1">
                <a:latin typeface="Times New Roman" charset="0"/>
                <a:sym typeface="Symbol" charset="2"/>
              </a:rPr>
              <a:t>x</a:t>
            </a:r>
            <a:r>
              <a:rPr lang="en-US" altLang="zh-TW" sz="2800" baseline="-30000">
                <a:latin typeface="Times New Roman" charset="0"/>
                <a:sym typeface="Symbol" charset="2"/>
              </a:rPr>
              <a:t>2</a:t>
            </a:r>
            <a:r>
              <a:rPr lang="en-US" altLang="zh-TW" sz="2800">
                <a:latin typeface="Times New Roman" charset="0"/>
                <a:sym typeface="Symbol" charset="2"/>
              </a:rPr>
              <a:t> = </a:t>
            </a:r>
            <a:r>
              <a:rPr lang="en-US" altLang="zh-TW" sz="2800" i="1">
                <a:latin typeface="Times New Roman" charset="0"/>
                <a:sym typeface="Symbol" charset="2"/>
              </a:rPr>
              <a:t>c</a:t>
            </a:r>
            <a:r>
              <a:rPr lang="en-US" altLang="zh-TW" sz="2800">
                <a:latin typeface="Times New Roman" charset="0"/>
                <a:sym typeface="Symbol" charset="2"/>
              </a:rPr>
              <a:t>	</a:t>
            </a:r>
          </a:p>
          <a:p>
            <a:pPr eaLnBrk="0" hangingPunct="0"/>
            <a:endParaRPr lang="en-US" altLang="zh-TW" sz="2800">
              <a:latin typeface="Times New Roman" charset="0"/>
              <a:sym typeface="Symbol" charset="2"/>
            </a:endParaRPr>
          </a:p>
          <a:p>
            <a:pPr lvl="1" eaLnBrk="0" hangingPunct="0">
              <a:buFontTx/>
              <a:buBlip>
                <a:blip r:embed="rId3"/>
              </a:buBlip>
            </a:pPr>
            <a:r>
              <a:rPr lang="en-US" altLang="zh-TW" sz="2800" i="1">
                <a:latin typeface="Times New Roman" charset="0"/>
                <a:sym typeface="Symbol" charset="2"/>
              </a:rPr>
              <a:t>x</a:t>
            </a:r>
            <a:r>
              <a:rPr lang="en-US" altLang="zh-TW" sz="2800" baseline="-30000">
                <a:latin typeface="Times New Roman" charset="0"/>
                <a:sym typeface="Symbol" charset="2"/>
              </a:rPr>
              <a:t>1</a:t>
            </a:r>
            <a:r>
              <a:rPr lang="en-US" altLang="zh-TW" sz="2800">
                <a:latin typeface="Times New Roman" charset="0"/>
                <a:sym typeface="Symbol" charset="2"/>
              </a:rPr>
              <a:t> +      = 2</a:t>
            </a:r>
            <a:r>
              <a:rPr lang="en-US" altLang="zh-TW" sz="2800" i="1" baseline="30000">
                <a:latin typeface="Times New Roman" charset="0"/>
                <a:sym typeface="Symbol" charset="2"/>
              </a:rPr>
              <a:t>d</a:t>
            </a:r>
            <a:r>
              <a:rPr lang="en-US" altLang="zh-TW" sz="2800" baseline="30000">
                <a:latin typeface="Times New Roman" charset="0"/>
                <a:sym typeface="Symbol" charset="2"/>
              </a:rPr>
              <a:t>-1</a:t>
            </a:r>
          </a:p>
          <a:p>
            <a:pPr eaLnBrk="0" hangingPunct="0"/>
            <a:endParaRPr lang="en-US" altLang="zh-TW" sz="2800">
              <a:latin typeface="Times New Roman" charset="0"/>
              <a:sym typeface="Symbol" charset="2"/>
            </a:endParaRPr>
          </a:p>
          <a:p>
            <a:pPr eaLnBrk="0" hangingPunct="0"/>
            <a:r>
              <a:rPr lang="en-US" altLang="zh-TW" sz="2800">
                <a:latin typeface="Times New Roman" charset="0"/>
                <a:sym typeface="Symbol" charset="2"/>
              </a:rPr>
              <a:t>		 </a:t>
            </a:r>
            <a:r>
              <a:rPr lang="en-US" altLang="zh-TW" sz="2800" i="1">
                <a:latin typeface="Times New Roman" charset="0"/>
                <a:sym typeface="Symbol" charset="2"/>
              </a:rPr>
              <a:t>x</a:t>
            </a:r>
            <a:r>
              <a:rPr lang="en-US" altLang="zh-TW" sz="2800" baseline="-30000">
                <a:latin typeface="Times New Roman" charset="0"/>
                <a:sym typeface="Symbol" charset="2"/>
              </a:rPr>
              <a:t>1</a:t>
            </a:r>
            <a:r>
              <a:rPr lang="en-US" altLang="zh-TW" sz="2800">
                <a:latin typeface="Times New Roman" charset="0"/>
                <a:sym typeface="Symbol" charset="2"/>
              </a:rPr>
              <a:t> = 2</a:t>
            </a:r>
            <a:r>
              <a:rPr lang="en-US" altLang="zh-TW" sz="2800" i="1" baseline="30000">
                <a:latin typeface="Times New Roman" charset="0"/>
                <a:sym typeface="Symbol" charset="2"/>
              </a:rPr>
              <a:t>d</a:t>
            </a:r>
            <a:r>
              <a:rPr lang="en-US" altLang="zh-TW" sz="2800">
                <a:latin typeface="Times New Roman" charset="0"/>
                <a:sym typeface="Symbol" charset="2"/>
              </a:rPr>
              <a:t> </a:t>
            </a:r>
            <a:r>
              <a:rPr lang="en-US" altLang="zh-TW" sz="2800" i="1">
                <a:latin typeface="Times New Roman" charset="0"/>
                <a:sym typeface="Symbol" charset="2"/>
              </a:rPr>
              <a:t>c</a:t>
            </a:r>
          </a:p>
          <a:p>
            <a:pPr eaLnBrk="0" hangingPunct="0"/>
            <a:r>
              <a:rPr lang="en-US" altLang="zh-TW" sz="2800">
                <a:latin typeface="Times New Roman" charset="0"/>
                <a:sym typeface="Symbol" charset="2"/>
              </a:rPr>
              <a:t>	 	 </a:t>
            </a:r>
            <a:r>
              <a:rPr lang="en-US" altLang="zh-TW" sz="2800" i="1">
                <a:latin typeface="Times New Roman" charset="0"/>
                <a:sym typeface="Symbol" charset="2"/>
              </a:rPr>
              <a:t>x</a:t>
            </a:r>
            <a:r>
              <a:rPr lang="en-US" altLang="zh-TW" sz="2800" baseline="-30000">
                <a:latin typeface="Times New Roman" charset="0"/>
                <a:sym typeface="Symbol" charset="2"/>
              </a:rPr>
              <a:t>2</a:t>
            </a:r>
            <a:r>
              <a:rPr lang="en-US" altLang="zh-TW" sz="2800">
                <a:latin typeface="Times New Roman" charset="0"/>
                <a:sym typeface="Symbol" charset="2"/>
              </a:rPr>
              <a:t> = 2(</a:t>
            </a:r>
            <a:r>
              <a:rPr lang="en-US" altLang="zh-TW" sz="2800" i="1">
                <a:latin typeface="Times New Roman" charset="0"/>
                <a:sym typeface="Symbol" charset="2"/>
              </a:rPr>
              <a:t>c</a:t>
            </a:r>
            <a:r>
              <a:rPr lang="en-US" altLang="zh-TW" sz="2800">
                <a:latin typeface="Times New Roman" charset="0"/>
                <a:sym typeface="Symbol" charset="2"/>
              </a:rPr>
              <a:t> </a:t>
            </a:r>
            <a:r>
              <a:rPr lang="en-US" altLang="zh-TW" sz="2800">
                <a:latin typeface="Times New Roman" charset="0"/>
              </a:rPr>
              <a:t> 2</a:t>
            </a:r>
            <a:r>
              <a:rPr lang="en-US" altLang="zh-TW" sz="2800" i="1" baseline="30000">
                <a:latin typeface="Times New Roman" charset="0"/>
                <a:sym typeface="Symbol" charset="2"/>
              </a:rPr>
              <a:t>d</a:t>
            </a:r>
            <a:r>
              <a:rPr lang="en-US" altLang="zh-TW" sz="2800" baseline="30000">
                <a:latin typeface="Times New Roman" charset="0"/>
                <a:sym typeface="Symbol" charset="2"/>
              </a:rPr>
              <a:t>-1</a:t>
            </a:r>
            <a:r>
              <a:rPr lang="en-US" altLang="zh-TW" sz="2800">
                <a:latin typeface="Times New Roman" charset="0"/>
                <a:sym typeface="Symbol" charset="2"/>
              </a:rPr>
              <a:t>)</a:t>
            </a:r>
          </a:p>
        </p:txBody>
      </p:sp>
      <p:graphicFrame>
        <p:nvGraphicFramePr>
          <p:cNvPr id="79875" name="Object 4"/>
          <p:cNvGraphicFramePr>
            <a:graphicFrameLocks noChangeAspect="1"/>
          </p:cNvGraphicFramePr>
          <p:nvPr/>
        </p:nvGraphicFramePr>
        <p:xfrm>
          <a:off x="2527300" y="4235450"/>
          <a:ext cx="457200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4" name="方程式" r:id="rId4" imgW="215713" imgH="393359" progId="Equation.3">
                  <p:embed/>
                </p:oleObj>
              </mc:Choice>
              <mc:Fallback>
                <p:oleObj name="方程式" r:id="rId4" imgW="215713" imgH="39335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0" y="4235450"/>
                        <a:ext cx="457200" cy="83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9876" name="Group 11"/>
          <p:cNvGrpSpPr>
            <a:grpSpLocks/>
          </p:cNvGrpSpPr>
          <p:nvPr/>
        </p:nvGrpSpPr>
        <p:grpSpPr bwMode="auto">
          <a:xfrm>
            <a:off x="6227763" y="3213100"/>
            <a:ext cx="2017712" cy="2905125"/>
            <a:chOff x="3787" y="2115"/>
            <a:chExt cx="1271" cy="1830"/>
          </a:xfrm>
        </p:grpSpPr>
        <p:sp>
          <p:nvSpPr>
            <p:cNvPr id="79877" name="AutoShape 6"/>
            <p:cNvSpPr>
              <a:spLocks noChangeArrowheads="1"/>
            </p:cNvSpPr>
            <p:nvPr/>
          </p:nvSpPr>
          <p:spPr bwMode="auto">
            <a:xfrm>
              <a:off x="3787" y="2931"/>
              <a:ext cx="680" cy="68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79878" name="AutoShape 5"/>
            <p:cNvSpPr>
              <a:spLocks noChangeArrowheads="1"/>
            </p:cNvSpPr>
            <p:nvPr/>
          </p:nvSpPr>
          <p:spPr bwMode="auto">
            <a:xfrm>
              <a:off x="3833" y="2115"/>
              <a:ext cx="1224" cy="136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endParaRPr lang="zh-TW" altLang="en-US"/>
            </a:p>
          </p:txBody>
        </p:sp>
        <p:sp>
          <p:nvSpPr>
            <p:cNvPr id="79879" name="Line 7"/>
            <p:cNvSpPr>
              <a:spLocks noChangeShapeType="1"/>
            </p:cNvSpPr>
            <p:nvPr/>
          </p:nvSpPr>
          <p:spPr bwMode="auto">
            <a:xfrm>
              <a:off x="4468" y="3521"/>
              <a:ext cx="59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79880" name="Rectangle 8"/>
            <p:cNvSpPr>
              <a:spLocks noChangeArrowheads="1"/>
            </p:cNvSpPr>
            <p:nvPr/>
          </p:nvSpPr>
          <p:spPr bwMode="auto">
            <a:xfrm>
              <a:off x="4604" y="3475"/>
              <a:ext cx="3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r>
                <a:rPr lang="en-US" altLang="zh-TW">
                  <a:solidFill>
                    <a:schemeClr val="hlink"/>
                  </a:solidFill>
                  <a:latin typeface="Times New Roman" charset="0"/>
                  <a:sym typeface="Symbol" charset="2"/>
                </a:rPr>
                <a:t> </a:t>
              </a:r>
              <a:r>
                <a:rPr lang="en-US" altLang="zh-TW" i="1">
                  <a:solidFill>
                    <a:schemeClr val="hlink"/>
                  </a:solidFill>
                  <a:latin typeface="Times New Roman" charset="0"/>
                  <a:sym typeface="Symbol" charset="2"/>
                </a:rPr>
                <a:t>x</a:t>
              </a:r>
              <a:r>
                <a:rPr lang="en-US" altLang="zh-TW" baseline="-25000">
                  <a:solidFill>
                    <a:schemeClr val="hlink"/>
                  </a:solidFill>
                  <a:latin typeface="Times New Roman" charset="0"/>
                  <a:sym typeface="Symbol" charset="2"/>
                </a:rPr>
                <a:t>1</a:t>
              </a:r>
              <a:r>
                <a:rPr lang="en-US" altLang="zh-TW">
                  <a:solidFill>
                    <a:schemeClr val="hlink"/>
                  </a:solidFill>
                  <a:latin typeface="Times New Roman" charset="0"/>
                  <a:sym typeface="Symbol" charset="2"/>
                </a:rPr>
                <a:t> </a:t>
              </a:r>
            </a:p>
          </p:txBody>
        </p:sp>
        <p:sp>
          <p:nvSpPr>
            <p:cNvPr id="79881" name="Line 9"/>
            <p:cNvSpPr>
              <a:spLocks noChangeShapeType="1"/>
            </p:cNvSpPr>
            <p:nvPr/>
          </p:nvSpPr>
          <p:spPr bwMode="auto">
            <a:xfrm flipV="1">
              <a:off x="3787" y="3697"/>
              <a:ext cx="636" cy="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79882" name="Rectangle 10"/>
            <p:cNvSpPr>
              <a:spLocks noChangeArrowheads="1"/>
            </p:cNvSpPr>
            <p:nvPr/>
          </p:nvSpPr>
          <p:spPr bwMode="auto">
            <a:xfrm>
              <a:off x="3969" y="3657"/>
              <a:ext cx="3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新細明體" charset="-120"/>
                </a:defRPr>
              </a:lvl9pPr>
            </a:lstStyle>
            <a:p>
              <a:r>
                <a:rPr lang="en-US" altLang="zh-TW">
                  <a:solidFill>
                    <a:schemeClr val="hlink"/>
                  </a:solidFill>
                  <a:latin typeface="Times New Roman" charset="0"/>
                  <a:sym typeface="Symbol" charset="2"/>
                </a:rPr>
                <a:t> </a:t>
              </a:r>
              <a:r>
                <a:rPr lang="en-US" altLang="zh-TW" i="1">
                  <a:solidFill>
                    <a:schemeClr val="hlink"/>
                  </a:solidFill>
                  <a:latin typeface="Times New Roman" charset="0"/>
                  <a:sym typeface="Symbol" charset="2"/>
                </a:rPr>
                <a:t>x</a:t>
              </a:r>
              <a:r>
                <a:rPr lang="en-US" altLang="zh-TW" baseline="-25000">
                  <a:solidFill>
                    <a:schemeClr val="hlink"/>
                  </a:solidFill>
                  <a:latin typeface="Times New Roman" charset="0"/>
                  <a:sym typeface="Symbol" charset="2"/>
                </a:rPr>
                <a:t>2</a:t>
              </a:r>
              <a:r>
                <a:rPr lang="en-US" altLang="zh-TW">
                  <a:solidFill>
                    <a:schemeClr val="hlink"/>
                  </a:solidFill>
                  <a:latin typeface="Times New Roman" charset="0"/>
                  <a:sym typeface="Symbol" charset="2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4213" y="836613"/>
            <a:ext cx="7772400" cy="4981575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Font typeface="Wingdings" charset="2"/>
              <a:buNone/>
            </a:pPr>
            <a:r>
              <a:rPr lang="en-US" altLang="zh-TW" sz="2400">
                <a:solidFill>
                  <a:schemeClr val="folHlink"/>
                </a:solidFill>
              </a:rPr>
              <a:t>3.</a:t>
            </a:r>
            <a:r>
              <a:rPr lang="en-US" altLang="zh-TW" sz="2400"/>
              <a:t> External path length:</a:t>
            </a:r>
          </a:p>
          <a:p>
            <a:pPr marL="609600" indent="-609600" eaLnBrk="1" hangingPunct="1">
              <a:lnSpc>
                <a:spcPct val="80000"/>
              </a:lnSpc>
              <a:buFont typeface="Wingdings" charset="2"/>
              <a:buNone/>
            </a:pPr>
            <a:r>
              <a:rPr lang="en-US" altLang="zh-TW" sz="2400"/>
              <a:t>	</a:t>
            </a:r>
            <a:r>
              <a:rPr lang="en-US" altLang="zh-TW" sz="2400" i="1"/>
              <a:t>M </a:t>
            </a:r>
            <a:r>
              <a:rPr lang="en-US" altLang="zh-TW" sz="2400"/>
              <a:t>= </a:t>
            </a:r>
            <a:r>
              <a:rPr lang="en-US" altLang="zh-TW" sz="2400" i="1"/>
              <a:t>x</a:t>
            </a:r>
            <a:r>
              <a:rPr lang="en-US" altLang="zh-TW" sz="2400" baseline="-30000"/>
              <a:t>1</a:t>
            </a:r>
            <a:r>
              <a:rPr lang="en-US" altLang="zh-TW" sz="2400"/>
              <a:t>(</a:t>
            </a:r>
            <a:r>
              <a:rPr lang="en-US" altLang="zh-TW" sz="2400" i="1"/>
              <a:t>d</a:t>
            </a:r>
            <a:r>
              <a:rPr lang="en-US" altLang="zh-TW" sz="2400"/>
              <a:t> </a:t>
            </a:r>
            <a:r>
              <a:rPr lang="en-US" altLang="zh-TW" sz="2400">
                <a:sym typeface="Symbol" charset="2"/>
              </a:rPr>
              <a:t></a:t>
            </a:r>
            <a:r>
              <a:rPr lang="en-US" altLang="zh-TW" sz="2400"/>
              <a:t> 1) + </a:t>
            </a:r>
            <a:r>
              <a:rPr lang="en-US" altLang="zh-TW" sz="2400" i="1"/>
              <a:t>x</a:t>
            </a:r>
            <a:r>
              <a:rPr lang="en-US" altLang="zh-TW" sz="2400" baseline="-30000"/>
              <a:t>2</a:t>
            </a:r>
            <a:r>
              <a:rPr lang="en-US" altLang="zh-TW" sz="2400" i="1"/>
              <a:t>d</a:t>
            </a:r>
          </a:p>
          <a:p>
            <a:pPr marL="609600" indent="-609600" eaLnBrk="1" hangingPunct="1">
              <a:lnSpc>
                <a:spcPct val="80000"/>
              </a:lnSpc>
              <a:buFont typeface="Wingdings" charset="2"/>
              <a:buNone/>
            </a:pPr>
            <a:r>
              <a:rPr lang="en-US" altLang="zh-TW" sz="2400"/>
              <a:t>	    = (2</a:t>
            </a:r>
            <a:r>
              <a:rPr lang="en-US" altLang="zh-TW" sz="2400" i="1" baseline="30000"/>
              <a:t>d</a:t>
            </a:r>
            <a:r>
              <a:rPr lang="en-US" altLang="zh-TW" sz="2400" i="1"/>
              <a:t> </a:t>
            </a:r>
            <a:r>
              <a:rPr lang="en-US" altLang="zh-TW" sz="2400">
                <a:sym typeface="Symbol" charset="2"/>
              </a:rPr>
              <a:t></a:t>
            </a:r>
            <a:r>
              <a:rPr lang="en-US" altLang="zh-TW" sz="2400"/>
              <a:t> </a:t>
            </a:r>
            <a:r>
              <a:rPr lang="en-US" altLang="zh-TW" sz="2400" i="1"/>
              <a:t>c</a:t>
            </a:r>
            <a:r>
              <a:rPr lang="en-US" altLang="zh-TW" sz="2400"/>
              <a:t>)(</a:t>
            </a:r>
            <a:r>
              <a:rPr lang="en-US" altLang="zh-TW" sz="2400" i="1"/>
              <a:t>d</a:t>
            </a:r>
            <a:r>
              <a:rPr lang="en-US" altLang="zh-TW" sz="2400"/>
              <a:t> </a:t>
            </a:r>
            <a:r>
              <a:rPr lang="en-US" altLang="zh-TW" sz="2400">
                <a:sym typeface="Symbol" charset="2"/>
              </a:rPr>
              <a:t></a:t>
            </a:r>
            <a:r>
              <a:rPr lang="en-US" altLang="zh-TW" sz="2400"/>
              <a:t> 1) + 2(</a:t>
            </a:r>
            <a:r>
              <a:rPr lang="en-US" altLang="zh-TW" sz="2400" i="1"/>
              <a:t>c</a:t>
            </a:r>
            <a:r>
              <a:rPr lang="en-US" altLang="zh-TW" sz="2400"/>
              <a:t> </a:t>
            </a:r>
            <a:r>
              <a:rPr lang="en-US" altLang="zh-TW" sz="2400">
                <a:sym typeface="Symbol" charset="2"/>
              </a:rPr>
              <a:t></a:t>
            </a:r>
            <a:r>
              <a:rPr lang="en-US" altLang="zh-TW" sz="2400"/>
              <a:t> 2</a:t>
            </a:r>
            <a:r>
              <a:rPr lang="en-US" altLang="zh-TW" sz="2400" i="1" baseline="30000"/>
              <a:t>d</a:t>
            </a:r>
            <a:r>
              <a:rPr lang="en-US" altLang="zh-TW" sz="2400" baseline="30000"/>
              <a:t>-1</a:t>
            </a:r>
            <a:r>
              <a:rPr lang="en-US" altLang="zh-TW" sz="2400"/>
              <a:t>)</a:t>
            </a:r>
            <a:r>
              <a:rPr lang="en-US" altLang="zh-TW" sz="2400" i="1"/>
              <a:t>d</a:t>
            </a:r>
          </a:p>
          <a:p>
            <a:pPr marL="609600" indent="-609600" eaLnBrk="1" hangingPunct="1">
              <a:lnSpc>
                <a:spcPct val="80000"/>
              </a:lnSpc>
              <a:buFont typeface="Wingdings" charset="2"/>
              <a:buNone/>
            </a:pPr>
            <a:r>
              <a:rPr lang="en-US" altLang="zh-TW" sz="2400"/>
              <a:t>	    = </a:t>
            </a:r>
            <a:r>
              <a:rPr lang="en-US" altLang="zh-TW" sz="2400" i="1"/>
              <a:t>c</a:t>
            </a:r>
            <a:r>
              <a:rPr lang="en-US" altLang="zh-TW" sz="2400"/>
              <a:t>(</a:t>
            </a:r>
            <a:r>
              <a:rPr lang="en-US" altLang="zh-TW" sz="2400" i="1"/>
              <a:t>d </a:t>
            </a:r>
            <a:r>
              <a:rPr lang="en-US" altLang="zh-TW" sz="2400">
                <a:sym typeface="Symbol" charset="2"/>
              </a:rPr>
              <a:t></a:t>
            </a:r>
            <a:r>
              <a:rPr lang="en-US" altLang="zh-TW" sz="2400"/>
              <a:t> 1) + 2(</a:t>
            </a:r>
            <a:r>
              <a:rPr lang="en-US" altLang="zh-TW" sz="2400" i="1"/>
              <a:t>c</a:t>
            </a:r>
            <a:r>
              <a:rPr lang="en-US" altLang="zh-TW" sz="2400"/>
              <a:t> </a:t>
            </a:r>
            <a:r>
              <a:rPr lang="en-US" altLang="zh-TW" sz="2400">
                <a:sym typeface="Symbol" charset="2"/>
              </a:rPr>
              <a:t></a:t>
            </a:r>
            <a:r>
              <a:rPr lang="en-US" altLang="zh-TW" sz="2400"/>
              <a:t> 2</a:t>
            </a:r>
            <a:r>
              <a:rPr lang="en-US" altLang="zh-TW" sz="2400" i="1" baseline="30000"/>
              <a:t>d</a:t>
            </a:r>
            <a:r>
              <a:rPr lang="en-US" altLang="zh-TW" sz="2400" baseline="30000"/>
              <a:t>-1</a:t>
            </a:r>
            <a:r>
              <a:rPr lang="en-US" altLang="zh-TW" sz="2400"/>
              <a:t>),  </a:t>
            </a:r>
            <a:r>
              <a:rPr lang="en-US" altLang="zh-TW" sz="2400" i="1"/>
              <a:t>d</a:t>
            </a:r>
            <a:r>
              <a:rPr lang="en-US" altLang="zh-TW" sz="2400"/>
              <a:t> </a:t>
            </a:r>
            <a:r>
              <a:rPr lang="en-US" altLang="zh-TW" sz="2400">
                <a:sym typeface="Symbol" charset="2"/>
              </a:rPr>
              <a:t></a:t>
            </a:r>
            <a:r>
              <a:rPr lang="en-US" altLang="zh-TW" sz="2400"/>
              <a:t> 1 = </a:t>
            </a:r>
            <a:r>
              <a:rPr lang="en-US" altLang="zh-TW" sz="2400">
                <a:sym typeface="Symbol" charset="2"/>
              </a:rPr>
              <a:t></a:t>
            </a:r>
            <a:r>
              <a:rPr lang="en-US" altLang="zh-TW" sz="2400"/>
              <a:t>log </a:t>
            </a:r>
            <a:r>
              <a:rPr lang="en-US" altLang="zh-TW" sz="2400" i="1"/>
              <a:t>c</a:t>
            </a:r>
            <a:r>
              <a:rPr lang="en-US" altLang="zh-TW" sz="2400">
                <a:sym typeface="Symbol" charset="2"/>
              </a:rPr>
              <a:t></a:t>
            </a:r>
            <a:endParaRPr lang="en-US" altLang="zh-TW" sz="2400"/>
          </a:p>
          <a:p>
            <a:pPr marL="609600" indent="-609600" eaLnBrk="1" hangingPunct="1">
              <a:lnSpc>
                <a:spcPct val="80000"/>
              </a:lnSpc>
              <a:buFont typeface="Wingdings" charset="2"/>
              <a:buNone/>
            </a:pPr>
            <a:r>
              <a:rPr lang="en-US" altLang="zh-TW" sz="2400"/>
              <a:t>     	    = </a:t>
            </a:r>
            <a:r>
              <a:rPr lang="en-US" altLang="zh-TW" sz="2400" i="1"/>
              <a:t>c</a:t>
            </a:r>
            <a:r>
              <a:rPr lang="en-US" altLang="zh-TW" sz="2400">
                <a:sym typeface="Symbol" charset="2"/>
              </a:rPr>
              <a:t></a:t>
            </a:r>
            <a:r>
              <a:rPr lang="en-US" altLang="zh-TW" sz="2400"/>
              <a:t>log </a:t>
            </a:r>
            <a:r>
              <a:rPr lang="en-US" altLang="zh-TW" sz="2400" i="1"/>
              <a:t>c</a:t>
            </a:r>
            <a:r>
              <a:rPr lang="en-US" altLang="zh-TW" sz="2400">
                <a:sym typeface="Symbol" charset="2"/>
              </a:rPr>
              <a:t></a:t>
            </a:r>
          </a:p>
          <a:p>
            <a:pPr marL="609600" indent="-609600" eaLnBrk="1" hangingPunct="1">
              <a:lnSpc>
                <a:spcPct val="80000"/>
              </a:lnSpc>
              <a:buFont typeface="Wingdings" charset="2"/>
              <a:buNone/>
            </a:pPr>
            <a:endParaRPr lang="en-US" altLang="zh-TW" sz="2400">
              <a:solidFill>
                <a:schemeClr val="folHlink"/>
              </a:solidFill>
            </a:endParaRPr>
          </a:p>
          <a:p>
            <a:pPr marL="609600" indent="-609600" eaLnBrk="1" hangingPunct="1">
              <a:lnSpc>
                <a:spcPct val="80000"/>
              </a:lnSpc>
              <a:buFont typeface="Wingdings" charset="2"/>
              <a:buNone/>
            </a:pPr>
            <a:r>
              <a:rPr lang="en-US" altLang="zh-TW" sz="2400">
                <a:solidFill>
                  <a:schemeClr val="folHlink"/>
                </a:solidFill>
              </a:rPr>
              <a:t>4. </a:t>
            </a:r>
            <a:r>
              <a:rPr lang="en-US" altLang="zh-TW" sz="2400" i="1"/>
              <a:t>c</a:t>
            </a:r>
            <a:r>
              <a:rPr lang="en-US" altLang="zh-TW" sz="2400"/>
              <a:t> = </a:t>
            </a:r>
            <a:r>
              <a:rPr lang="en-US" altLang="zh-TW" sz="2400" i="1"/>
              <a:t>n</a:t>
            </a:r>
            <a:r>
              <a:rPr lang="en-US" altLang="zh-TW" sz="2400"/>
              <a:t>!</a:t>
            </a:r>
          </a:p>
          <a:p>
            <a:pPr marL="609600" indent="-609600" eaLnBrk="1" hangingPunct="1">
              <a:lnSpc>
                <a:spcPct val="80000"/>
              </a:lnSpc>
              <a:buFont typeface="Wingdings" charset="2"/>
              <a:buNone/>
            </a:pPr>
            <a:r>
              <a:rPr lang="en-US" altLang="zh-TW" sz="2400"/>
              <a:t>	</a:t>
            </a:r>
            <a:r>
              <a:rPr lang="en-US" altLang="zh-TW" sz="2400" i="1"/>
              <a:t>M</a:t>
            </a:r>
            <a:r>
              <a:rPr lang="en-US" altLang="zh-TW" sz="2400"/>
              <a:t> = </a:t>
            </a:r>
            <a:r>
              <a:rPr lang="en-US" altLang="zh-TW" sz="2400" i="1"/>
              <a:t>n</a:t>
            </a:r>
            <a:r>
              <a:rPr lang="en-US" altLang="zh-TW" sz="2400"/>
              <a:t>!</a:t>
            </a:r>
            <a:r>
              <a:rPr lang="en-US" altLang="zh-TW" sz="2400">
                <a:sym typeface="Symbol" charset="2"/>
              </a:rPr>
              <a:t></a:t>
            </a:r>
            <a:r>
              <a:rPr lang="en-US" altLang="zh-TW" sz="2400"/>
              <a:t>log </a:t>
            </a:r>
            <a:r>
              <a:rPr lang="en-US" altLang="zh-TW" sz="2400" i="1"/>
              <a:t>n</a:t>
            </a:r>
            <a:r>
              <a:rPr lang="en-US" altLang="zh-TW" sz="2400"/>
              <a:t>!</a:t>
            </a:r>
            <a:r>
              <a:rPr lang="en-US" altLang="zh-TW" sz="2400">
                <a:sym typeface="Symbol" charset="2"/>
              </a:rPr>
              <a:t></a:t>
            </a:r>
            <a:r>
              <a:rPr lang="en-US" altLang="zh-TW" sz="2400"/>
              <a:t> </a:t>
            </a:r>
          </a:p>
          <a:p>
            <a:pPr marL="609600" indent="-609600" eaLnBrk="1" hangingPunct="1">
              <a:lnSpc>
                <a:spcPct val="80000"/>
              </a:lnSpc>
              <a:buFont typeface="Wingdings" charset="2"/>
              <a:buNone/>
            </a:pPr>
            <a:r>
              <a:rPr lang="en-US" altLang="zh-TW" sz="2400"/>
              <a:t>	</a:t>
            </a:r>
            <a:r>
              <a:rPr lang="en-US" altLang="zh-TW" sz="2400" i="1"/>
              <a:t>M</a:t>
            </a:r>
            <a:r>
              <a:rPr lang="en-US" altLang="zh-TW" sz="2400"/>
              <a:t>/</a:t>
            </a:r>
            <a:r>
              <a:rPr lang="en-US" altLang="zh-TW" sz="2400" i="1"/>
              <a:t>n</a:t>
            </a:r>
            <a:r>
              <a:rPr lang="en-US" altLang="zh-TW" sz="2400"/>
              <a:t>! &lt;= </a:t>
            </a:r>
            <a:r>
              <a:rPr lang="en-US" altLang="zh-TW" sz="2400">
                <a:sym typeface="Symbol" charset="2"/>
              </a:rPr>
              <a:t></a:t>
            </a:r>
            <a:r>
              <a:rPr lang="en-US" altLang="zh-TW" sz="2400"/>
              <a:t>log </a:t>
            </a:r>
            <a:r>
              <a:rPr lang="en-US" altLang="zh-TW" sz="2400" i="1"/>
              <a:t>n</a:t>
            </a:r>
            <a:r>
              <a:rPr lang="en-US" altLang="zh-TW" sz="2400"/>
              <a:t>!</a:t>
            </a:r>
            <a:r>
              <a:rPr lang="en-US" altLang="zh-TW" sz="2400">
                <a:sym typeface="Symbol" charset="2"/>
              </a:rPr>
              <a:t></a:t>
            </a:r>
            <a:endParaRPr lang="en-US" altLang="zh-TW" sz="2400"/>
          </a:p>
          <a:p>
            <a:pPr marL="609600" indent="-609600" eaLnBrk="1" hangingPunct="1">
              <a:lnSpc>
                <a:spcPct val="80000"/>
              </a:lnSpc>
              <a:buFont typeface="Wingdings" charset="2"/>
              <a:buNone/>
            </a:pPr>
            <a:r>
              <a:rPr lang="en-US" altLang="zh-TW" sz="2400"/>
              <a:t>	         = </a:t>
            </a:r>
            <a:r>
              <a:rPr lang="en-US" altLang="zh-TW" sz="2400">
                <a:sym typeface="Symbol" charset="2"/>
              </a:rPr>
              <a:t></a:t>
            </a:r>
            <a:r>
              <a:rPr lang="en-US" altLang="zh-TW" sz="2400"/>
              <a:t>log </a:t>
            </a:r>
            <a:r>
              <a:rPr lang="en-US" altLang="zh-TW" sz="2400" i="1"/>
              <a:t>n</a:t>
            </a:r>
            <a:r>
              <a:rPr lang="en-US" altLang="zh-TW" sz="2400"/>
              <a:t>!</a:t>
            </a:r>
            <a:r>
              <a:rPr lang="en-US" altLang="zh-TW" sz="2400">
                <a:sym typeface="Symbol" charset="2"/>
              </a:rPr>
              <a:t>+k</a:t>
            </a:r>
            <a:r>
              <a:rPr lang="en-US" altLang="zh-TW" sz="2400"/>
              <a:t>,  0 </a:t>
            </a:r>
            <a:r>
              <a:rPr lang="en-US" altLang="zh-TW" sz="2400">
                <a:sym typeface="Symbol" charset="2"/>
              </a:rPr>
              <a:t></a:t>
            </a:r>
            <a:r>
              <a:rPr lang="en-US" altLang="zh-TW" sz="2400"/>
              <a:t> </a:t>
            </a:r>
            <a:r>
              <a:rPr lang="en-US" altLang="zh-TW" sz="2400" i="1"/>
              <a:t>k</a:t>
            </a:r>
            <a:r>
              <a:rPr lang="en-US" altLang="zh-TW" sz="2400"/>
              <a:t> </a:t>
            </a:r>
            <a:r>
              <a:rPr lang="en-US" altLang="zh-TW" sz="2400">
                <a:sym typeface="Symbol" charset="2"/>
              </a:rPr>
              <a:t></a:t>
            </a:r>
            <a:r>
              <a:rPr lang="en-US" altLang="zh-TW" sz="2400"/>
              <a:t> 1</a:t>
            </a:r>
          </a:p>
          <a:p>
            <a:pPr marL="609600" indent="-609600" eaLnBrk="1" hangingPunct="1">
              <a:lnSpc>
                <a:spcPct val="80000"/>
              </a:lnSpc>
              <a:buFont typeface="Wingdings" charset="2"/>
              <a:buNone/>
            </a:pPr>
            <a:r>
              <a:rPr lang="en-US" altLang="zh-TW" sz="2400"/>
              <a:t>	         = </a:t>
            </a:r>
            <a:r>
              <a:rPr lang="en-US" altLang="zh-TW" sz="2400">
                <a:sym typeface="Symbol" charset="2"/>
              </a:rPr>
              <a:t></a:t>
            </a:r>
            <a:r>
              <a:rPr lang="en-US" altLang="zh-TW" sz="2400"/>
              <a:t>(</a:t>
            </a:r>
            <a:r>
              <a:rPr lang="en-US" altLang="zh-TW" sz="2400" i="1"/>
              <a:t>n</a:t>
            </a:r>
            <a:r>
              <a:rPr lang="en-US" altLang="zh-TW" sz="2400"/>
              <a:t> log </a:t>
            </a:r>
            <a:r>
              <a:rPr lang="en-US" altLang="zh-TW" sz="2400" i="1"/>
              <a:t>n</a:t>
            </a:r>
            <a:r>
              <a:rPr lang="en-US" altLang="zh-TW" sz="2400"/>
              <a:t>)</a:t>
            </a:r>
            <a:endParaRPr lang="en-US" altLang="zh-TW" sz="2800">
              <a:solidFill>
                <a:schemeClr val="hlink"/>
              </a:solidFill>
            </a:endParaRPr>
          </a:p>
          <a:p>
            <a:pPr marL="609600" indent="-609600" algn="just" eaLnBrk="1" hangingPunct="1">
              <a:lnSpc>
                <a:spcPct val="80000"/>
              </a:lnSpc>
              <a:buFont typeface="Wingdings" charset="2"/>
              <a:buNone/>
            </a:pPr>
            <a:endParaRPr lang="en-US" altLang="zh-TW" sz="2800">
              <a:solidFill>
                <a:schemeClr val="hlink"/>
              </a:solidFill>
            </a:endParaRPr>
          </a:p>
          <a:p>
            <a:pPr marL="609600" indent="-609600" algn="just" eaLnBrk="1" hangingPunct="1">
              <a:lnSpc>
                <a:spcPct val="80000"/>
              </a:lnSpc>
              <a:buFont typeface="Wingdings" charset="2"/>
              <a:buNone/>
            </a:pPr>
            <a:r>
              <a:rPr lang="en-US" altLang="zh-TW" sz="2800">
                <a:solidFill>
                  <a:schemeClr val="hlink"/>
                </a:solidFill>
              </a:rPr>
              <a:t>Average case lower bound of sorting: </a:t>
            </a:r>
            <a:r>
              <a:rPr lang="en-US" altLang="zh-TW" sz="2800">
                <a:solidFill>
                  <a:schemeClr val="hlink"/>
                </a:solidFill>
                <a:sym typeface="Symbol" charset="2"/>
              </a:rPr>
              <a:t></a:t>
            </a:r>
            <a:r>
              <a:rPr lang="en-US" altLang="zh-TW" sz="2800">
                <a:solidFill>
                  <a:schemeClr val="hlink"/>
                </a:solidFill>
              </a:rPr>
              <a:t>(</a:t>
            </a:r>
            <a:r>
              <a:rPr lang="en-US" altLang="zh-TW" sz="2800" i="1">
                <a:solidFill>
                  <a:schemeClr val="hlink"/>
                </a:solidFill>
              </a:rPr>
              <a:t>n</a:t>
            </a:r>
            <a:r>
              <a:rPr lang="en-US" altLang="zh-TW" sz="2800">
                <a:solidFill>
                  <a:schemeClr val="hlink"/>
                </a:solidFill>
              </a:rPr>
              <a:t> log </a:t>
            </a:r>
            <a:r>
              <a:rPr lang="en-US" altLang="zh-TW" sz="2800" i="1">
                <a:solidFill>
                  <a:schemeClr val="hlink"/>
                </a:solidFill>
              </a:rPr>
              <a:t>n</a:t>
            </a:r>
            <a:r>
              <a:rPr lang="en-US" altLang="zh-TW" sz="2800">
                <a:solidFill>
                  <a:schemeClr val="hlink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3298" y="4375928"/>
            <a:ext cx="8557404" cy="2249158"/>
          </a:xfrm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US" altLang="zh-TW" sz="2400" dirty="0"/>
              <a:t>Average-case and worst-case lower bounds of sorting: </a:t>
            </a:r>
            <a:r>
              <a:rPr lang="en-US" altLang="zh-TW" sz="2400" dirty="0">
                <a:sym typeface="Symbol" charset="0"/>
              </a:rPr>
              <a:t></a:t>
            </a:r>
            <a:r>
              <a:rPr lang="en-US" altLang="zh-TW" sz="2400" dirty="0"/>
              <a:t>(</a:t>
            </a:r>
            <a:r>
              <a:rPr lang="en-US" altLang="zh-TW" sz="2400" i="1" dirty="0"/>
              <a:t>n</a:t>
            </a:r>
            <a:r>
              <a:rPr lang="en-US" altLang="zh-TW" sz="2400" dirty="0"/>
              <a:t> log </a:t>
            </a:r>
            <a:r>
              <a:rPr lang="en-US" altLang="zh-TW" sz="2400" i="1" dirty="0"/>
              <a:t>n</a:t>
            </a:r>
            <a:r>
              <a:rPr lang="en-US" altLang="zh-TW" sz="2400" dirty="0"/>
              <a:t>)</a:t>
            </a:r>
          </a:p>
          <a:p>
            <a:pPr lvl="1" algn="just" eaLnBrk="1" hangingPunct="1">
              <a:buFont typeface="Wingdings" charset="0"/>
              <a:buChar char="n"/>
              <a:defRPr/>
            </a:pPr>
            <a:r>
              <a:rPr lang="en-US" altLang="zh-TW" sz="2400" dirty="0"/>
              <a:t>Worst-case time complexity of heapsort is O(</a:t>
            </a:r>
            <a:r>
              <a:rPr lang="en-US" altLang="zh-TW" sz="2400" i="1" dirty="0"/>
              <a:t>n</a:t>
            </a:r>
            <a:r>
              <a:rPr lang="en-US" altLang="zh-TW" sz="2400" dirty="0"/>
              <a:t> log </a:t>
            </a:r>
            <a:r>
              <a:rPr lang="en-US" altLang="zh-TW" sz="2400" i="1" dirty="0"/>
              <a:t>n</a:t>
            </a:r>
            <a:r>
              <a:rPr lang="en-US" altLang="zh-TW" sz="2400" dirty="0"/>
              <a:t>) </a:t>
            </a:r>
          </a:p>
          <a:p>
            <a:pPr lvl="1" algn="just" eaLnBrk="1" hangingPunct="1">
              <a:buFont typeface="Wingdings" charset="0"/>
              <a:buChar char="n"/>
              <a:defRPr/>
            </a:pPr>
            <a:r>
              <a:rPr lang="en-US" altLang="zh-TW" sz="2400" dirty="0"/>
              <a:t>Average case time complexities of heapsort and quick sort are O(</a:t>
            </a:r>
            <a:r>
              <a:rPr lang="en-US" altLang="zh-TW" sz="2400" i="1" dirty="0"/>
              <a:t>n</a:t>
            </a:r>
            <a:r>
              <a:rPr lang="en-US" altLang="zh-TW" sz="2400" dirty="0"/>
              <a:t> log </a:t>
            </a:r>
            <a:r>
              <a:rPr lang="en-US" altLang="zh-TW" sz="2400" i="1" dirty="0"/>
              <a:t>n</a:t>
            </a:r>
            <a:r>
              <a:rPr lang="en-US" altLang="zh-TW" sz="2400" dirty="0"/>
              <a:t>)</a:t>
            </a:r>
            <a:endParaRPr lang="en-US" altLang="zh-TW" sz="2400" u="sng" dirty="0">
              <a:solidFill>
                <a:schemeClr val="hlink"/>
              </a:solidFill>
            </a:endParaRP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altLang="zh-TW" sz="2400" dirty="0">
                <a:solidFill>
                  <a:schemeClr val="hlink"/>
                </a:solidFill>
              </a:rPr>
              <a:t>Heapsort and quick sort are optimal in the average case</a:t>
            </a:r>
            <a:endParaRPr lang="en-US" altLang="zh-TW" sz="2400" dirty="0">
              <a:solidFill>
                <a:schemeClr val="hlink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eaLnBrk="1" hangingPunct="1">
              <a:buFont typeface="Wingdings" charset="0"/>
              <a:buNone/>
              <a:defRPr/>
            </a:pPr>
            <a:endParaRPr lang="en-US" altLang="zh-TW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6ED345E-E19E-AF49-B275-128C0FC2B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276"/>
            <a:ext cx="9144000" cy="3955312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>
          <a:xfrm>
            <a:off x="430213" y="296863"/>
            <a:ext cx="7383462" cy="1143000"/>
          </a:xfrm>
        </p:spPr>
        <p:txBody>
          <a:bodyPr/>
          <a:lstStyle/>
          <a:p>
            <a:pPr algn="ctr" eaLnBrk="1" hangingPunct="1"/>
            <a:r>
              <a:rPr lang="en-US" altLang="zh-TW" sz="4000"/>
              <a:t>Finding lower bound by problem transformation</a:t>
            </a:r>
          </a:p>
        </p:txBody>
      </p:sp>
      <p:sp>
        <p:nvSpPr>
          <p:cNvPr id="829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1981200"/>
            <a:ext cx="77724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800"/>
              <a:t>Problem </a:t>
            </a:r>
            <a:r>
              <a:rPr lang="en-US" altLang="zh-TW" sz="2800" i="1"/>
              <a:t>A</a:t>
            </a:r>
            <a:r>
              <a:rPr lang="en-US" altLang="zh-TW" sz="2800"/>
              <a:t> reduces to problem </a:t>
            </a:r>
            <a:r>
              <a:rPr lang="en-US" altLang="zh-TW" sz="2800" i="1"/>
              <a:t>B</a:t>
            </a:r>
            <a:r>
              <a:rPr lang="en-US" altLang="zh-TW" sz="2800"/>
              <a:t> (</a:t>
            </a:r>
            <a:r>
              <a:rPr lang="en-US" altLang="zh-TW" sz="2800" i="1"/>
              <a:t>A</a:t>
            </a:r>
            <a:r>
              <a:rPr lang="en-US" altLang="zh-TW" sz="2800">
                <a:sym typeface="Symbol" charset="2"/>
              </a:rPr>
              <a:t></a:t>
            </a:r>
            <a:r>
              <a:rPr lang="en-US" altLang="zh-TW" sz="2800" i="1"/>
              <a:t>B</a:t>
            </a:r>
            <a:r>
              <a:rPr lang="en-US" altLang="zh-TW" sz="2800"/>
              <a:t>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/>
              <a:t>	iff </a:t>
            </a:r>
            <a:r>
              <a:rPr lang="en-US" altLang="zh-TW" sz="2400" i="1"/>
              <a:t>A</a:t>
            </a:r>
            <a:r>
              <a:rPr lang="en-US" altLang="zh-TW" sz="2400"/>
              <a:t> can be solved by using any algorithm which 	solves </a:t>
            </a:r>
            <a:r>
              <a:rPr lang="en-US" altLang="zh-TW" sz="2400" i="1"/>
              <a:t>B</a:t>
            </a:r>
            <a:r>
              <a:rPr lang="en-US" altLang="zh-TW" sz="2400"/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/>
              <a:t>	If </a:t>
            </a:r>
            <a:r>
              <a:rPr lang="en-US" altLang="zh-TW" sz="2400" i="1"/>
              <a:t>A</a:t>
            </a:r>
            <a:r>
              <a:rPr lang="en-US" altLang="zh-TW" sz="2400">
                <a:sym typeface="Symbol" charset="2"/>
              </a:rPr>
              <a:t></a:t>
            </a:r>
            <a:r>
              <a:rPr lang="en-US" altLang="zh-TW" sz="2400" i="1"/>
              <a:t>B</a:t>
            </a:r>
            <a:r>
              <a:rPr lang="en-US" altLang="zh-TW" sz="2400"/>
              <a:t>, </a:t>
            </a:r>
            <a:r>
              <a:rPr lang="en-US" altLang="zh-TW" sz="2400" i="1"/>
              <a:t>B</a:t>
            </a:r>
            <a:r>
              <a:rPr lang="en-US" altLang="zh-TW" sz="2400"/>
              <a:t> is at least as difficult as </a:t>
            </a:r>
            <a:r>
              <a:rPr lang="en-US" altLang="zh-TW" sz="2400" i="1"/>
              <a:t>A</a:t>
            </a:r>
          </a:p>
          <a:p>
            <a:pPr lvl="1" eaLnBrk="1" hangingPunct="1">
              <a:lnSpc>
                <a:spcPct val="90000"/>
              </a:lnSpc>
            </a:pPr>
            <a:endParaRPr lang="en-US" altLang="zh-TW" sz="2400"/>
          </a:p>
          <a:p>
            <a:pPr lvl="1" eaLnBrk="1" hangingPunct="1">
              <a:lnSpc>
                <a:spcPct val="90000"/>
              </a:lnSpc>
            </a:pPr>
            <a:endParaRPr lang="en-US" altLang="zh-TW" sz="2400"/>
          </a:p>
          <a:p>
            <a:pPr lvl="1" eaLnBrk="1" hangingPunct="1">
              <a:lnSpc>
                <a:spcPct val="90000"/>
              </a:lnSpc>
            </a:pPr>
            <a:endParaRPr lang="en-US" altLang="zh-TW" sz="2400"/>
          </a:p>
          <a:p>
            <a:pPr lvl="1" eaLnBrk="1" hangingPunct="1">
              <a:lnSpc>
                <a:spcPct val="90000"/>
              </a:lnSpc>
            </a:pPr>
            <a:endParaRPr lang="en-US" altLang="zh-TW" sz="2400"/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TW" sz="2400"/>
              <a:t> 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/>
              <a:t>Note:  </a:t>
            </a:r>
            <a:r>
              <a:rPr lang="en-US" altLang="zh-TW" sz="2800" i="1"/>
              <a:t>T</a:t>
            </a:r>
            <a:r>
              <a:rPr lang="en-US" altLang="zh-TW" sz="2800"/>
              <a:t>(</a:t>
            </a:r>
            <a:r>
              <a:rPr lang="en-US" altLang="zh-TW" sz="2800" i="1"/>
              <a:t>tr</a:t>
            </a:r>
            <a:r>
              <a:rPr lang="en-US" altLang="zh-TW" sz="2800" baseline="-30000"/>
              <a:t>1</a:t>
            </a:r>
            <a:r>
              <a:rPr lang="en-US" altLang="zh-TW" sz="2800"/>
              <a:t>) + </a:t>
            </a:r>
            <a:r>
              <a:rPr lang="en-US" altLang="zh-TW" sz="2800" i="1"/>
              <a:t>T</a:t>
            </a:r>
            <a:r>
              <a:rPr lang="en-US" altLang="zh-TW" sz="2800"/>
              <a:t>(</a:t>
            </a:r>
            <a:r>
              <a:rPr lang="en-US" altLang="zh-TW" sz="2800" i="1"/>
              <a:t>tr</a:t>
            </a:r>
            <a:r>
              <a:rPr lang="en-US" altLang="zh-TW" sz="2800" baseline="-30000"/>
              <a:t>2</a:t>
            </a:r>
            <a:r>
              <a:rPr lang="en-US" altLang="zh-TW" sz="2800"/>
              <a:t>) &lt; </a:t>
            </a:r>
            <a:r>
              <a:rPr lang="en-US" altLang="zh-TW" sz="2800" i="1"/>
              <a:t>T</a:t>
            </a:r>
            <a:r>
              <a:rPr lang="en-US" altLang="zh-TW" sz="2800"/>
              <a:t>(</a:t>
            </a:r>
            <a:r>
              <a:rPr lang="en-US" altLang="zh-TW" sz="2800" i="1"/>
              <a:t>B</a:t>
            </a:r>
            <a:r>
              <a:rPr lang="en-US" altLang="zh-TW" sz="2800"/>
              <a:t>) 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TW" sz="2800"/>
              <a:t>             </a:t>
            </a:r>
            <a:r>
              <a:rPr lang="en-US" altLang="zh-TW" sz="2800" i="1"/>
              <a:t>T</a:t>
            </a:r>
            <a:r>
              <a:rPr lang="en-US" altLang="zh-TW" sz="2800"/>
              <a:t>(</a:t>
            </a:r>
            <a:r>
              <a:rPr lang="en-US" altLang="zh-TW" sz="2800" i="1"/>
              <a:t>A</a:t>
            </a:r>
            <a:r>
              <a:rPr lang="en-US" altLang="zh-TW" sz="2800"/>
              <a:t>) </a:t>
            </a:r>
            <a:r>
              <a:rPr lang="en-US" altLang="zh-TW" sz="2800">
                <a:sym typeface="Symbol" charset="2"/>
              </a:rPr>
              <a:t></a:t>
            </a:r>
            <a:r>
              <a:rPr lang="en-US" altLang="zh-TW" sz="2800"/>
              <a:t> </a:t>
            </a:r>
            <a:r>
              <a:rPr lang="en-US" altLang="zh-TW" sz="2800" i="1"/>
              <a:t>T</a:t>
            </a:r>
            <a:r>
              <a:rPr lang="en-US" altLang="zh-TW" sz="2800"/>
              <a:t>(</a:t>
            </a:r>
            <a:r>
              <a:rPr lang="en-US" altLang="zh-TW" sz="2800" i="1"/>
              <a:t>tr</a:t>
            </a:r>
            <a:r>
              <a:rPr lang="en-US" altLang="zh-TW" sz="2800" baseline="-30000"/>
              <a:t>1</a:t>
            </a:r>
            <a:r>
              <a:rPr lang="en-US" altLang="zh-TW" sz="2800"/>
              <a:t>) + </a:t>
            </a:r>
            <a:r>
              <a:rPr lang="en-US" altLang="zh-TW" sz="2800" i="1"/>
              <a:t>T</a:t>
            </a:r>
            <a:r>
              <a:rPr lang="en-US" altLang="zh-TW" sz="2800"/>
              <a:t>(</a:t>
            </a:r>
            <a:r>
              <a:rPr lang="en-US" altLang="zh-TW" sz="2800" i="1"/>
              <a:t>tr</a:t>
            </a:r>
            <a:r>
              <a:rPr lang="en-US" altLang="zh-TW" sz="2800" baseline="-30000"/>
              <a:t>2</a:t>
            </a:r>
            <a:r>
              <a:rPr lang="en-US" altLang="zh-TW" sz="2800"/>
              <a:t>) + </a:t>
            </a:r>
            <a:r>
              <a:rPr lang="en-US" altLang="zh-TW" sz="2800" i="1"/>
              <a:t>T</a:t>
            </a:r>
            <a:r>
              <a:rPr lang="en-US" altLang="zh-TW" sz="2800"/>
              <a:t>(</a:t>
            </a:r>
            <a:r>
              <a:rPr lang="en-US" altLang="zh-TW" sz="2800" i="1"/>
              <a:t>B</a:t>
            </a:r>
            <a:r>
              <a:rPr lang="en-US" altLang="zh-TW" sz="2800"/>
              <a:t>) </a:t>
            </a:r>
            <a:r>
              <a:rPr lang="en-US" altLang="zh-TW" sz="2800">
                <a:sym typeface="Symbol" charset="2"/>
              </a:rPr>
              <a:t></a:t>
            </a:r>
            <a:r>
              <a:rPr lang="en-US" altLang="zh-TW" sz="2800"/>
              <a:t> </a:t>
            </a:r>
            <a:r>
              <a:rPr lang="en-US" altLang="zh-TW" sz="2800" i="1"/>
              <a:t>O</a:t>
            </a:r>
            <a:r>
              <a:rPr lang="en-US" altLang="zh-TW" sz="2800"/>
              <a:t>(</a:t>
            </a:r>
            <a:r>
              <a:rPr lang="en-US" altLang="zh-TW" sz="2800" i="1"/>
              <a:t>T</a:t>
            </a:r>
            <a:r>
              <a:rPr lang="en-US" altLang="zh-TW" sz="2800"/>
              <a:t>(</a:t>
            </a:r>
            <a:r>
              <a:rPr lang="en-US" altLang="zh-TW" sz="2800" i="1"/>
              <a:t>B</a:t>
            </a:r>
            <a:r>
              <a:rPr lang="en-US" altLang="zh-TW" sz="2800"/>
              <a:t>))</a:t>
            </a:r>
          </a:p>
        </p:txBody>
      </p:sp>
      <p:graphicFrame>
        <p:nvGraphicFramePr>
          <p:cNvPr id="82947" name="Object 4"/>
          <p:cNvGraphicFramePr>
            <a:graphicFrameLocks noChangeAspect="1"/>
          </p:cNvGraphicFramePr>
          <p:nvPr/>
        </p:nvGraphicFramePr>
        <p:xfrm>
          <a:off x="1974850" y="3740150"/>
          <a:ext cx="5868988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3" name="文件" r:id="rId3" imgW="5537200" imgH="1727200" progId="Word.Document.8">
                  <p:embed/>
                </p:oleObj>
              </mc:Choice>
              <mc:Fallback>
                <p:oleObj name="文件" r:id="rId3" imgW="5537200" imgH="17272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850" y="3740150"/>
                        <a:ext cx="5868988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8" name="Line 5"/>
          <p:cNvSpPr>
            <a:spLocks noChangeShapeType="1"/>
          </p:cNvSpPr>
          <p:nvPr/>
        </p:nvSpPr>
        <p:spPr bwMode="auto">
          <a:xfrm>
            <a:off x="3352800" y="4038600"/>
            <a:ext cx="2057400" cy="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82949" name="Line 6"/>
          <p:cNvSpPr>
            <a:spLocks noChangeShapeType="1"/>
          </p:cNvSpPr>
          <p:nvPr/>
        </p:nvSpPr>
        <p:spPr bwMode="auto">
          <a:xfrm>
            <a:off x="6248400" y="4114800"/>
            <a:ext cx="0" cy="83820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82950" name="Line 7"/>
          <p:cNvSpPr>
            <a:spLocks noChangeShapeType="1"/>
          </p:cNvSpPr>
          <p:nvPr/>
        </p:nvSpPr>
        <p:spPr bwMode="auto">
          <a:xfrm flipH="1">
            <a:off x="3371850" y="4956175"/>
            <a:ext cx="1905000" cy="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82951" name="Line 8"/>
          <p:cNvSpPr>
            <a:spLocks noChangeShapeType="1"/>
          </p:cNvSpPr>
          <p:nvPr/>
        </p:nvSpPr>
        <p:spPr bwMode="auto">
          <a:xfrm>
            <a:off x="2667000" y="4343400"/>
            <a:ext cx="0" cy="38100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 noChangeArrowheads="1"/>
          </p:cNvSpPr>
          <p:nvPr>
            <p:ph type="title"/>
          </p:nvPr>
        </p:nvSpPr>
        <p:spPr>
          <a:xfrm>
            <a:off x="430213" y="296863"/>
            <a:ext cx="7231062" cy="1143000"/>
          </a:xfrm>
        </p:spPr>
        <p:txBody>
          <a:bodyPr/>
          <a:lstStyle/>
          <a:p>
            <a:pPr algn="ctr" eaLnBrk="1" hangingPunct="1"/>
            <a:r>
              <a:rPr lang="en-US" altLang="zh-TW"/>
              <a:t>The lower bound of the convex hull problem</a:t>
            </a:r>
          </a:p>
        </p:txBody>
      </p:sp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05000"/>
            <a:ext cx="4876800" cy="4419600"/>
          </a:xfrm>
        </p:spPr>
        <p:txBody>
          <a:bodyPr/>
          <a:lstStyle/>
          <a:p>
            <a:pPr eaLnBrk="1" hangingPunct="1"/>
            <a:r>
              <a:rPr lang="en-US" altLang="zh-TW" sz="2800"/>
              <a:t>sorting </a:t>
            </a:r>
            <a:r>
              <a:rPr lang="en-US" altLang="zh-TW" sz="2800">
                <a:sym typeface="Symbol" charset="2"/>
              </a:rPr>
              <a:t></a:t>
            </a:r>
            <a:r>
              <a:rPr lang="en-US" altLang="zh-TW" sz="2800"/>
              <a:t> convex hull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 sz="2800"/>
              <a:t>       </a:t>
            </a:r>
            <a:r>
              <a:rPr lang="en-US" altLang="zh-TW" sz="2800" i="1"/>
              <a:t>A</a:t>
            </a:r>
            <a:r>
              <a:rPr lang="en-US" altLang="zh-TW" sz="2800"/>
              <a:t>	   	</a:t>
            </a:r>
            <a:r>
              <a:rPr lang="en-US" altLang="zh-TW" sz="2800" i="1"/>
              <a:t>B</a:t>
            </a:r>
            <a:endParaRPr lang="en-US" altLang="zh-TW" sz="2000" i="1"/>
          </a:p>
          <a:p>
            <a:pPr eaLnBrk="1" hangingPunct="1"/>
            <a:r>
              <a:rPr lang="en-US" altLang="zh-TW" sz="2400"/>
              <a:t>an instance of </a:t>
            </a:r>
            <a:r>
              <a:rPr lang="en-US" altLang="zh-TW" sz="2400" i="1"/>
              <a:t>A</a:t>
            </a:r>
            <a:r>
              <a:rPr lang="en-US" altLang="zh-TW" sz="2400"/>
              <a:t>: (</a:t>
            </a:r>
            <a:r>
              <a:rPr lang="en-US" altLang="zh-TW" sz="2400" i="1"/>
              <a:t>x</a:t>
            </a:r>
            <a:r>
              <a:rPr lang="en-US" altLang="zh-TW" sz="2400" baseline="-30000"/>
              <a:t>1</a:t>
            </a:r>
            <a:r>
              <a:rPr lang="en-US" altLang="zh-TW" sz="2400"/>
              <a:t>, </a:t>
            </a:r>
            <a:r>
              <a:rPr lang="en-US" altLang="zh-TW" sz="2400" i="1"/>
              <a:t>x</a:t>
            </a:r>
            <a:r>
              <a:rPr lang="en-US" altLang="zh-TW" sz="2400" baseline="-30000"/>
              <a:t>2</a:t>
            </a:r>
            <a:r>
              <a:rPr lang="en-US" altLang="zh-TW" sz="2400"/>
              <a:t>,…, </a:t>
            </a:r>
            <a:r>
              <a:rPr lang="en-US" altLang="zh-TW" sz="2400" i="1"/>
              <a:t>x</a:t>
            </a:r>
            <a:r>
              <a:rPr lang="en-US" altLang="zh-TW" sz="2400" i="1" baseline="-30000"/>
              <a:t>n</a:t>
            </a:r>
            <a:r>
              <a:rPr lang="en-US" altLang="zh-TW" sz="2400"/>
              <a:t>)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 sz="2000"/>
              <a:t>			</a:t>
            </a:r>
            <a:r>
              <a:rPr lang="en-US" altLang="zh-TW" sz="2000">
                <a:solidFill>
                  <a:schemeClr val="hlink"/>
                </a:solidFill>
              </a:rPr>
              <a:t>↓transformation</a:t>
            </a:r>
          </a:p>
          <a:p>
            <a:pPr eaLnBrk="1" hangingPunct="1">
              <a:lnSpc>
                <a:spcPct val="115000"/>
              </a:lnSpc>
              <a:spcAft>
                <a:spcPct val="30000"/>
              </a:spcAft>
              <a:buFont typeface="Wingdings" charset="2"/>
              <a:buNone/>
            </a:pPr>
            <a:r>
              <a:rPr lang="en-US" altLang="zh-TW" sz="2400"/>
              <a:t>	an instance of </a:t>
            </a:r>
            <a:r>
              <a:rPr lang="en-US" altLang="zh-TW" sz="2400" i="1"/>
              <a:t>B</a:t>
            </a:r>
            <a:r>
              <a:rPr lang="en-US" altLang="zh-TW" sz="2400"/>
              <a:t>: {( </a:t>
            </a:r>
            <a:r>
              <a:rPr lang="en-US" altLang="zh-TW" sz="2400" i="1"/>
              <a:t>x</a:t>
            </a:r>
            <a:r>
              <a:rPr lang="en-US" altLang="zh-TW" sz="2400" baseline="-30000"/>
              <a:t>1</a:t>
            </a:r>
            <a:r>
              <a:rPr lang="en-US" altLang="zh-TW" sz="2400"/>
              <a:t>, </a:t>
            </a:r>
            <a:r>
              <a:rPr lang="en-US" altLang="zh-TW" sz="2400" i="1"/>
              <a:t>x</a:t>
            </a:r>
            <a:r>
              <a:rPr lang="en-US" altLang="zh-TW" sz="2400" baseline="-30000"/>
              <a:t>1</a:t>
            </a:r>
            <a:r>
              <a:rPr lang="en-US" altLang="zh-TW" sz="2400" baseline="30000"/>
              <a:t>2</a:t>
            </a:r>
            <a:r>
              <a:rPr lang="en-US" altLang="zh-TW" sz="2400"/>
              <a:t>), ( </a:t>
            </a:r>
            <a:r>
              <a:rPr lang="en-US" altLang="zh-TW" sz="2400" i="1"/>
              <a:t>x</a:t>
            </a:r>
            <a:r>
              <a:rPr lang="en-US" altLang="zh-TW" sz="2400" baseline="-30000"/>
              <a:t>2</a:t>
            </a:r>
            <a:r>
              <a:rPr lang="en-US" altLang="zh-TW" sz="2400"/>
              <a:t>, </a:t>
            </a:r>
            <a:r>
              <a:rPr lang="en-US" altLang="zh-TW" sz="2400" i="1"/>
              <a:t>x</a:t>
            </a:r>
            <a:r>
              <a:rPr lang="en-US" altLang="zh-TW" sz="2400" baseline="-30000"/>
              <a:t>2</a:t>
            </a:r>
            <a:r>
              <a:rPr lang="en-US" altLang="zh-TW" sz="2400" baseline="30000"/>
              <a:t>2</a:t>
            </a:r>
            <a:r>
              <a:rPr lang="en-US" altLang="zh-TW" sz="2400"/>
              <a:t>),…, ( </a:t>
            </a:r>
            <a:r>
              <a:rPr lang="en-US" altLang="zh-TW" sz="2400" i="1"/>
              <a:t>x</a:t>
            </a:r>
            <a:r>
              <a:rPr lang="en-US" altLang="zh-TW" sz="2400" i="1" baseline="-30000"/>
              <a:t>n</a:t>
            </a:r>
            <a:r>
              <a:rPr lang="en-US" altLang="zh-TW" sz="2400"/>
              <a:t>, </a:t>
            </a:r>
            <a:r>
              <a:rPr lang="en-US" altLang="zh-TW" sz="2400" i="1"/>
              <a:t>x</a:t>
            </a:r>
            <a:r>
              <a:rPr lang="en-US" altLang="zh-TW" sz="2400" i="1" baseline="-30000"/>
              <a:t>n</a:t>
            </a:r>
            <a:r>
              <a:rPr lang="en-US" altLang="zh-TW" sz="2400" baseline="30000"/>
              <a:t>2</a:t>
            </a:r>
            <a:r>
              <a:rPr lang="en-US" altLang="zh-TW" sz="2400"/>
              <a:t>)}</a:t>
            </a:r>
          </a:p>
          <a:p>
            <a:pPr eaLnBrk="1" hangingPunct="1">
              <a:spcAft>
                <a:spcPct val="10000"/>
              </a:spcAft>
              <a:buFont typeface="Wingdings" charset="2"/>
              <a:buNone/>
            </a:pPr>
            <a:r>
              <a:rPr lang="en-US" altLang="zh-TW" sz="2000"/>
              <a:t>	</a:t>
            </a:r>
            <a:r>
              <a:rPr lang="en-US" altLang="zh-TW" sz="2400"/>
              <a:t>assume: </a:t>
            </a:r>
            <a:r>
              <a:rPr lang="en-US" altLang="zh-TW" sz="2400" i="1"/>
              <a:t>x</a:t>
            </a:r>
            <a:r>
              <a:rPr lang="en-US" altLang="zh-TW" sz="2400" baseline="-30000"/>
              <a:t>1</a:t>
            </a:r>
            <a:r>
              <a:rPr lang="en-US" altLang="zh-TW" sz="2400"/>
              <a:t> &lt; </a:t>
            </a:r>
            <a:r>
              <a:rPr lang="en-US" altLang="zh-TW" sz="2400" i="1"/>
              <a:t>x</a:t>
            </a:r>
            <a:r>
              <a:rPr lang="en-US" altLang="zh-TW" sz="2400" baseline="-30000"/>
              <a:t>2</a:t>
            </a:r>
            <a:r>
              <a:rPr lang="en-US" altLang="zh-TW" sz="2400"/>
              <a:t> &lt; …&lt; </a:t>
            </a:r>
            <a:r>
              <a:rPr lang="en-US" altLang="zh-TW" sz="2400" i="1"/>
              <a:t>x</a:t>
            </a:r>
            <a:r>
              <a:rPr lang="en-US" altLang="zh-TW" sz="2400" i="1" baseline="-30000"/>
              <a:t>n</a:t>
            </a:r>
            <a:endParaRPr lang="en-US" altLang="zh-TW" sz="2400" i="1"/>
          </a:p>
          <a:p>
            <a:pPr eaLnBrk="1" hangingPunct="1">
              <a:buFont typeface="Wingdings" charset="2"/>
              <a:buNone/>
            </a:pPr>
            <a:endParaRPr lang="en-US" altLang="zh-TW" sz="2000"/>
          </a:p>
        </p:txBody>
      </p:sp>
      <p:sp>
        <p:nvSpPr>
          <p:cNvPr id="83971" name="Rectangle 4"/>
          <p:cNvSpPr>
            <a:spLocks noChangeArrowheads="1"/>
          </p:cNvSpPr>
          <p:nvPr/>
        </p:nvSpPr>
        <p:spPr bwMode="auto">
          <a:xfrm>
            <a:off x="3043238" y="2057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新細明體" charset="-120"/>
              </a:defRPr>
            </a:lvl9pPr>
          </a:lstStyle>
          <a:p>
            <a:endParaRPr lang="zh-TW" altLang="en-US"/>
          </a:p>
        </p:txBody>
      </p:sp>
      <p:pic>
        <p:nvPicPr>
          <p:cNvPr id="8397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438400"/>
            <a:ext cx="3429000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1600200"/>
            <a:ext cx="7772400" cy="4114800"/>
          </a:xfrm>
        </p:spPr>
        <p:txBody>
          <a:bodyPr/>
          <a:lstStyle/>
          <a:p>
            <a:pPr algn="just" eaLnBrk="1" hangingPunct="1"/>
            <a:r>
              <a:rPr lang="en-US" altLang="zh-TW"/>
              <a:t>If the convex hull problem can be solved, we can also solve the sorting problem.</a:t>
            </a:r>
          </a:p>
          <a:p>
            <a:pPr lvl="1" eaLnBrk="1" hangingPunct="1"/>
            <a:r>
              <a:rPr lang="en-US" altLang="zh-TW"/>
              <a:t>	The lower bound of sorting: </a:t>
            </a:r>
            <a:r>
              <a:rPr lang="en-US" altLang="zh-TW">
                <a:sym typeface="Symbol" charset="2"/>
              </a:rPr>
              <a:t></a:t>
            </a:r>
            <a:r>
              <a:rPr lang="en-US" altLang="zh-TW"/>
              <a:t>(</a:t>
            </a:r>
            <a:r>
              <a:rPr lang="en-US" altLang="zh-TW" i="1"/>
              <a:t>n</a:t>
            </a:r>
            <a:r>
              <a:rPr lang="en-US" altLang="zh-TW"/>
              <a:t> log </a:t>
            </a:r>
            <a:r>
              <a:rPr lang="en-US" altLang="zh-TW" i="1"/>
              <a:t>n</a:t>
            </a:r>
            <a:r>
              <a:rPr lang="en-US" altLang="zh-TW"/>
              <a:t>)</a:t>
            </a:r>
            <a:endParaRPr lang="en-US" altLang="zh-TW" u="sng">
              <a:solidFill>
                <a:schemeClr val="hlink"/>
              </a:solidFill>
            </a:endParaRPr>
          </a:p>
          <a:p>
            <a:pPr eaLnBrk="1" hangingPunct="1"/>
            <a:r>
              <a:rPr lang="en-US" altLang="zh-TW">
                <a:solidFill>
                  <a:schemeClr val="hlink"/>
                </a:solidFill>
              </a:rPr>
              <a:t>The lower bound of the convex hull problem:</a:t>
            </a:r>
            <a:r>
              <a:rPr lang="en-US" altLang="zh-TW">
                <a:solidFill>
                  <a:schemeClr val="hlink"/>
                </a:solidFill>
                <a:sym typeface="Symbol" charset="2"/>
              </a:rPr>
              <a:t> </a:t>
            </a:r>
            <a:r>
              <a:rPr lang="en-US" altLang="zh-TW">
                <a:solidFill>
                  <a:schemeClr val="hlink"/>
                </a:solidFill>
              </a:rPr>
              <a:t>(</a:t>
            </a:r>
            <a:r>
              <a:rPr lang="en-US" altLang="zh-TW" i="1">
                <a:solidFill>
                  <a:schemeClr val="hlink"/>
                </a:solidFill>
              </a:rPr>
              <a:t>n</a:t>
            </a:r>
            <a:r>
              <a:rPr lang="en-US" altLang="zh-TW">
                <a:solidFill>
                  <a:schemeClr val="hlink"/>
                </a:solidFill>
              </a:rPr>
              <a:t> log </a:t>
            </a:r>
            <a:r>
              <a:rPr lang="en-US" altLang="zh-TW" i="1">
                <a:solidFill>
                  <a:schemeClr val="hlink"/>
                </a:solidFill>
              </a:rPr>
              <a:t>n</a:t>
            </a:r>
            <a:r>
              <a:rPr lang="en-US" altLang="zh-TW">
                <a:solidFill>
                  <a:schemeClr val="hlink"/>
                </a:solidFill>
              </a:rPr>
              <a:t>)</a:t>
            </a:r>
          </a:p>
          <a:p>
            <a:pPr eaLnBrk="1" hangingPunct="1"/>
            <a:endParaRPr lang="en-US" altLang="zh-TW"/>
          </a:p>
          <a:p>
            <a:pPr eaLnBrk="1" hangingPunct="1"/>
            <a:endParaRPr lang="en-US" altLang="zh-TW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17538"/>
            <a:ext cx="8410575" cy="1143000"/>
          </a:xfrm>
        </p:spPr>
        <p:txBody>
          <a:bodyPr/>
          <a:lstStyle/>
          <a:p>
            <a:pPr algn="ctr" eaLnBrk="1" hangingPunct="1"/>
            <a:r>
              <a:rPr lang="en-US" altLang="zh-TW" sz="3600"/>
              <a:t>The lower bound of the Euclidean minimal spanning tree (MST) problem</a:t>
            </a:r>
          </a:p>
        </p:txBody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017713"/>
            <a:ext cx="7634288" cy="4114800"/>
          </a:xfrm>
        </p:spPr>
        <p:txBody>
          <a:bodyPr/>
          <a:lstStyle/>
          <a:p>
            <a:pPr eaLnBrk="1" hangingPunct="1"/>
            <a:r>
              <a:rPr lang="en-US" altLang="zh-TW" sz="2800"/>
              <a:t>sorting </a:t>
            </a:r>
            <a:r>
              <a:rPr lang="en-US" altLang="zh-TW" sz="2800">
                <a:sym typeface="Symbol" charset="2"/>
              </a:rPr>
              <a:t></a:t>
            </a:r>
            <a:r>
              <a:rPr lang="en-US" altLang="zh-TW" sz="2800"/>
              <a:t> Euclidean MST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 sz="2800"/>
              <a:t>  	   </a:t>
            </a:r>
            <a:r>
              <a:rPr lang="en-US" altLang="zh-TW" sz="2800" i="1"/>
              <a:t>A</a:t>
            </a:r>
            <a:r>
              <a:rPr lang="en-US" altLang="zh-TW" sz="2800"/>
              <a:t>		  </a:t>
            </a:r>
            <a:r>
              <a:rPr lang="en-US" altLang="zh-TW" sz="2800" i="1"/>
              <a:t>B</a:t>
            </a:r>
            <a:endParaRPr lang="en-US" altLang="zh-TW" sz="2400" i="1"/>
          </a:p>
          <a:p>
            <a:pPr eaLnBrk="1" hangingPunct="1"/>
            <a:r>
              <a:rPr lang="en-US" altLang="zh-TW" sz="2800"/>
              <a:t>an instance of </a:t>
            </a:r>
            <a:r>
              <a:rPr lang="en-US" altLang="zh-TW" sz="2800" i="1"/>
              <a:t>A</a:t>
            </a:r>
            <a:r>
              <a:rPr lang="en-US" altLang="zh-TW" sz="2800"/>
              <a:t>: (</a:t>
            </a:r>
            <a:r>
              <a:rPr lang="en-US" altLang="zh-TW" sz="2800" i="1"/>
              <a:t>x</a:t>
            </a:r>
            <a:r>
              <a:rPr lang="en-US" altLang="zh-TW" sz="2800" baseline="-30000"/>
              <a:t>1</a:t>
            </a:r>
            <a:r>
              <a:rPr lang="en-US" altLang="zh-TW" sz="2800"/>
              <a:t>, </a:t>
            </a:r>
            <a:r>
              <a:rPr lang="en-US" altLang="zh-TW" sz="2800" i="1"/>
              <a:t>x</a:t>
            </a:r>
            <a:r>
              <a:rPr lang="en-US" altLang="zh-TW" sz="2800" baseline="-30000"/>
              <a:t>2</a:t>
            </a:r>
            <a:r>
              <a:rPr lang="en-US" altLang="zh-TW" sz="2800"/>
              <a:t>,…, </a:t>
            </a:r>
            <a:r>
              <a:rPr lang="en-US" altLang="zh-TW" sz="2800" i="1"/>
              <a:t>x</a:t>
            </a:r>
            <a:r>
              <a:rPr lang="en-US" altLang="zh-TW" sz="2800" baseline="-30000"/>
              <a:t>n</a:t>
            </a:r>
            <a:r>
              <a:rPr lang="en-US" altLang="zh-TW" sz="2800"/>
              <a:t>)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 sz="2400"/>
              <a:t>			</a:t>
            </a:r>
            <a:r>
              <a:rPr lang="en-US" altLang="zh-TW" sz="2400">
                <a:solidFill>
                  <a:schemeClr val="hlink"/>
                </a:solidFill>
              </a:rPr>
              <a:t>↓transformation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 sz="2800"/>
              <a:t>	an instance of </a:t>
            </a:r>
            <a:r>
              <a:rPr lang="en-US" altLang="zh-TW" sz="2800" i="1"/>
              <a:t>B</a:t>
            </a:r>
            <a:r>
              <a:rPr lang="en-US" altLang="zh-TW" sz="2800"/>
              <a:t>: {( </a:t>
            </a:r>
            <a:r>
              <a:rPr lang="en-US" altLang="zh-TW" sz="2800" i="1"/>
              <a:t>x</a:t>
            </a:r>
            <a:r>
              <a:rPr lang="en-US" altLang="zh-TW" sz="2800" baseline="-30000"/>
              <a:t>1</a:t>
            </a:r>
            <a:r>
              <a:rPr lang="en-US" altLang="zh-TW" sz="2800"/>
              <a:t>, 0), ( </a:t>
            </a:r>
            <a:r>
              <a:rPr lang="en-US" altLang="zh-TW" sz="2800" i="1"/>
              <a:t>x</a:t>
            </a:r>
            <a:r>
              <a:rPr lang="en-US" altLang="zh-TW" sz="2800" baseline="-30000"/>
              <a:t>2</a:t>
            </a:r>
            <a:r>
              <a:rPr lang="en-US" altLang="zh-TW" sz="2800"/>
              <a:t>, 0),…, ( </a:t>
            </a:r>
            <a:r>
              <a:rPr lang="en-US" altLang="zh-TW" sz="2800" i="1"/>
              <a:t>x</a:t>
            </a:r>
            <a:r>
              <a:rPr lang="en-US" altLang="zh-TW" sz="2800" baseline="-30000"/>
              <a:t>n</a:t>
            </a:r>
            <a:r>
              <a:rPr lang="en-US" altLang="zh-TW" sz="2800"/>
              <a:t>, 0)}</a:t>
            </a:r>
          </a:p>
          <a:p>
            <a:pPr lvl="1" eaLnBrk="1" hangingPunct="1">
              <a:spcAft>
                <a:spcPct val="15000"/>
              </a:spcAft>
            </a:pPr>
            <a:r>
              <a:rPr lang="en-US" altLang="zh-TW" sz="2400"/>
              <a:t>Assume </a:t>
            </a:r>
            <a:r>
              <a:rPr lang="en-US" altLang="zh-TW" sz="2400" i="1"/>
              <a:t>x</a:t>
            </a:r>
            <a:r>
              <a:rPr lang="en-US" altLang="zh-TW" sz="2400" baseline="-30000"/>
              <a:t>1</a:t>
            </a:r>
            <a:r>
              <a:rPr lang="en-US" altLang="zh-TW" sz="2400"/>
              <a:t> &lt; </a:t>
            </a:r>
            <a:r>
              <a:rPr lang="en-US" altLang="zh-TW" sz="2400" i="1"/>
              <a:t>x</a:t>
            </a:r>
            <a:r>
              <a:rPr lang="en-US" altLang="zh-TW" sz="2400" baseline="-30000"/>
              <a:t>2</a:t>
            </a:r>
            <a:r>
              <a:rPr lang="en-US" altLang="zh-TW" sz="2400"/>
              <a:t> &lt; </a:t>
            </a:r>
            <a:r>
              <a:rPr lang="en-US" altLang="zh-TW" sz="2400" i="1"/>
              <a:t>x</a:t>
            </a:r>
            <a:r>
              <a:rPr lang="en-US" altLang="zh-TW" sz="2400" baseline="-30000"/>
              <a:t>3</a:t>
            </a:r>
            <a:r>
              <a:rPr lang="en-US" altLang="zh-TW" sz="2400"/>
              <a:t> &lt;</a:t>
            </a:r>
            <a:r>
              <a:rPr lang="en-US" altLang="zh-TW" sz="2400">
                <a:sym typeface="Symbol" charset="2"/>
              </a:rPr>
              <a:t></a:t>
            </a:r>
            <a:r>
              <a:rPr lang="en-US" altLang="zh-TW" sz="2400"/>
              <a:t>&lt; </a:t>
            </a:r>
            <a:r>
              <a:rPr lang="en-US" altLang="zh-TW" sz="2400" i="1"/>
              <a:t>x</a:t>
            </a:r>
            <a:r>
              <a:rPr lang="en-US" altLang="zh-TW" sz="2400" i="1" baseline="-30000"/>
              <a:t>n</a:t>
            </a:r>
            <a:endParaRPr lang="en-US" altLang="zh-TW" sz="2400" i="1"/>
          </a:p>
          <a:p>
            <a:pPr lvl="1" eaLnBrk="1" hangingPunct="1">
              <a:lnSpc>
                <a:spcPct val="115000"/>
              </a:lnSpc>
              <a:spcAft>
                <a:spcPct val="15000"/>
              </a:spcAft>
            </a:pPr>
            <a:r>
              <a:rPr lang="en-US" altLang="zh-TW" sz="2400">
                <a:sym typeface="Symbol" charset="2"/>
              </a:rPr>
              <a:t> </a:t>
            </a:r>
            <a:r>
              <a:rPr lang="en-US" altLang="zh-TW" sz="2400"/>
              <a:t>there is an edge between (</a:t>
            </a:r>
            <a:r>
              <a:rPr lang="en-US" altLang="zh-TW" sz="2400" i="1"/>
              <a:t>x</a:t>
            </a:r>
            <a:r>
              <a:rPr lang="en-US" altLang="zh-TW" sz="2400" i="1" baseline="-30000"/>
              <a:t>i</a:t>
            </a:r>
            <a:r>
              <a:rPr lang="en-US" altLang="zh-TW" sz="2400"/>
              <a:t>, 0) and (</a:t>
            </a:r>
            <a:r>
              <a:rPr lang="en-US" altLang="zh-TW" sz="2400" i="1"/>
              <a:t>x</a:t>
            </a:r>
            <a:r>
              <a:rPr lang="en-US" altLang="zh-TW" sz="2400" i="1" baseline="-30000"/>
              <a:t>i</a:t>
            </a:r>
            <a:r>
              <a:rPr lang="en-US" altLang="zh-TW" sz="2400" baseline="-30000"/>
              <a:t>+1</a:t>
            </a:r>
            <a:r>
              <a:rPr lang="en-US" altLang="zh-TW" sz="2400"/>
              <a:t>, 0) in the MST, where 1 </a:t>
            </a:r>
            <a:r>
              <a:rPr lang="en-US" altLang="zh-TW" sz="2400">
                <a:sym typeface="Symbol" charset="2"/>
              </a:rPr>
              <a:t></a:t>
            </a:r>
            <a:r>
              <a:rPr lang="en-US" altLang="zh-TW" sz="2400"/>
              <a:t> </a:t>
            </a:r>
            <a:r>
              <a:rPr lang="en-US" altLang="zh-TW" sz="2400" i="1"/>
              <a:t>i</a:t>
            </a:r>
            <a:r>
              <a:rPr lang="en-US" altLang="zh-TW" sz="2400"/>
              <a:t> </a:t>
            </a:r>
            <a:r>
              <a:rPr lang="en-US" altLang="zh-TW" sz="2400">
                <a:sym typeface="Symbol" charset="2"/>
              </a:rPr>
              <a:t></a:t>
            </a:r>
            <a:r>
              <a:rPr lang="en-US" altLang="zh-TW" sz="2400"/>
              <a:t> </a:t>
            </a:r>
            <a:r>
              <a:rPr lang="en-US" altLang="zh-TW" sz="2400" i="1"/>
              <a:t>n</a:t>
            </a:r>
            <a:r>
              <a:rPr lang="en-US" altLang="zh-TW" sz="2400">
                <a:sym typeface="Symbol" charset="2"/>
              </a:rPr>
              <a:t></a:t>
            </a:r>
            <a:r>
              <a:rPr lang="en-US" altLang="zh-TW" sz="2400"/>
              <a:t>1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pPr algn="just" eaLnBrk="1" hangingPunct="1"/>
            <a:r>
              <a:rPr lang="en-US" altLang="zh-TW"/>
              <a:t>If the Euclidean MST problem can be solved, then we can also solve the sorting problem.</a:t>
            </a:r>
          </a:p>
          <a:p>
            <a:pPr eaLnBrk="1" hangingPunct="1"/>
            <a:endParaRPr lang="en-US" altLang="zh-TW">
              <a:solidFill>
                <a:schemeClr val="hlink"/>
              </a:solidFill>
            </a:endParaRPr>
          </a:p>
          <a:p>
            <a:pPr eaLnBrk="1" hangingPunct="1"/>
            <a:r>
              <a:rPr lang="en-US" altLang="zh-TW">
                <a:solidFill>
                  <a:schemeClr val="hlink"/>
                </a:solidFill>
              </a:rPr>
              <a:t>The lower bound of the Euclidean MST problem: </a:t>
            </a:r>
            <a:r>
              <a:rPr lang="en-US" altLang="zh-TW">
                <a:solidFill>
                  <a:schemeClr val="hlink"/>
                </a:solidFill>
                <a:sym typeface="Symbol" charset="2"/>
              </a:rPr>
              <a:t></a:t>
            </a:r>
            <a:r>
              <a:rPr lang="en-US" altLang="zh-TW">
                <a:solidFill>
                  <a:schemeClr val="hlink"/>
                </a:solidFill>
              </a:rPr>
              <a:t>(</a:t>
            </a:r>
            <a:r>
              <a:rPr lang="en-US" altLang="zh-TW" i="1">
                <a:solidFill>
                  <a:schemeClr val="hlink"/>
                </a:solidFill>
              </a:rPr>
              <a:t>n</a:t>
            </a:r>
            <a:r>
              <a:rPr lang="en-US" altLang="zh-TW">
                <a:solidFill>
                  <a:schemeClr val="hlink"/>
                </a:solidFill>
              </a:rPr>
              <a:t> log </a:t>
            </a:r>
            <a:r>
              <a:rPr lang="en-US" altLang="zh-TW" i="1">
                <a:solidFill>
                  <a:schemeClr val="hlink"/>
                </a:solidFill>
              </a:rPr>
              <a:t>n</a:t>
            </a:r>
            <a:r>
              <a:rPr lang="en-US" altLang="zh-TW">
                <a:solidFill>
                  <a:schemeClr val="hlink"/>
                </a:solidFill>
              </a:rPr>
              <a:t>)</a:t>
            </a:r>
          </a:p>
          <a:p>
            <a:pPr eaLnBrk="1" hangingPunct="1"/>
            <a:endParaRPr lang="en-US" altLang="zh-TW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標題 1"/>
          <p:cNvSpPr>
            <a:spLocks noGrp="1"/>
          </p:cNvSpPr>
          <p:nvPr>
            <p:ph type="title"/>
          </p:nvPr>
        </p:nvSpPr>
        <p:spPr>
          <a:xfrm>
            <a:off x="538163" y="134938"/>
            <a:ext cx="7793037" cy="1143000"/>
          </a:xfrm>
        </p:spPr>
        <p:txBody>
          <a:bodyPr/>
          <a:lstStyle/>
          <a:p>
            <a:r>
              <a:rPr lang="en-US" altLang="zh-TW"/>
              <a:t>A Final Remark</a:t>
            </a:r>
            <a:endParaRPr lang="zh-TW" altLang="en-US"/>
          </a:p>
        </p:txBody>
      </p:sp>
      <p:sp>
        <p:nvSpPr>
          <p:cNvPr id="88066" name="內容版面配置區 2"/>
          <p:cNvSpPr>
            <a:spLocks noGrp="1"/>
          </p:cNvSpPr>
          <p:nvPr>
            <p:ph idx="1"/>
          </p:nvPr>
        </p:nvSpPr>
        <p:spPr>
          <a:xfrm>
            <a:off x="719138" y="1547813"/>
            <a:ext cx="7772400" cy="4938712"/>
          </a:xfrm>
        </p:spPr>
        <p:txBody>
          <a:bodyPr/>
          <a:lstStyle/>
          <a:p>
            <a:r>
              <a:rPr lang="en-US" altLang="zh-TW"/>
              <a:t>Restrictions applied to</a:t>
            </a:r>
          </a:p>
          <a:p>
            <a:pPr lvl="1"/>
            <a:r>
              <a:rPr lang="en-US" altLang="zh-TW">
                <a:solidFill>
                  <a:srgbClr val="FF0000"/>
                </a:solidFill>
              </a:rPr>
              <a:t>Input instances</a:t>
            </a:r>
          </a:p>
          <a:p>
            <a:pPr lvl="1"/>
            <a:r>
              <a:rPr lang="en-US" altLang="zh-TW">
                <a:solidFill>
                  <a:srgbClr val="0000CC"/>
                </a:solidFill>
              </a:rPr>
              <a:t>Output</a:t>
            </a:r>
          </a:p>
          <a:p>
            <a:r>
              <a:rPr lang="en-US" altLang="zh-TW"/>
              <a:t>Minimum spanning tree</a:t>
            </a:r>
          </a:p>
          <a:p>
            <a:pPr lvl="1"/>
            <a:r>
              <a:rPr lang="en-US" altLang="zh-TW">
                <a:solidFill>
                  <a:srgbClr val="FF3300"/>
                </a:solidFill>
              </a:rPr>
              <a:t>The edge weight is either 1 or 2</a:t>
            </a:r>
          </a:p>
          <a:p>
            <a:pPr lvl="1"/>
            <a:r>
              <a:rPr lang="en-US" altLang="zh-TW">
                <a:solidFill>
                  <a:srgbClr val="0000CC"/>
                </a:solidFill>
              </a:rPr>
              <a:t>The derived spanning tree cannot has any node with degree &gt; 2</a:t>
            </a:r>
          </a:p>
          <a:p>
            <a:r>
              <a:rPr lang="en-US" altLang="zh-TW"/>
              <a:t>Which restriction makes the MST problem more difficult to solve?</a:t>
            </a:r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" y="0"/>
            <a:ext cx="7793038" cy="1143000"/>
          </a:xfrm>
        </p:spPr>
        <p:txBody>
          <a:bodyPr/>
          <a:lstStyle/>
          <a:p>
            <a:pPr eaLnBrk="1" hangingPunct="1"/>
            <a:r>
              <a:rPr lang="en-US" altLang="zh-TW"/>
              <a:t>Context-Free Grammars (CFG)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6238" y="1406525"/>
            <a:ext cx="8323262" cy="4754563"/>
          </a:xfrm>
        </p:spPr>
        <p:txBody>
          <a:bodyPr/>
          <a:lstStyle/>
          <a:p>
            <a:pPr eaLnBrk="1" hangingPunct="1"/>
            <a:r>
              <a:rPr lang="en-US" altLang="zh-TW"/>
              <a:t>Production rules</a:t>
            </a:r>
          </a:p>
          <a:p>
            <a:pPr eaLnBrk="1" hangingPunct="1"/>
            <a:r>
              <a:rPr lang="en-US" altLang="zh-TW"/>
              <a:t>&lt;expr&gt; </a:t>
            </a:r>
            <a:r>
              <a:rPr lang="en-US" altLang="zh-TW">
                <a:sym typeface="Symbol" charset="2"/>
              </a:rPr>
              <a:t> &lt;expr&gt; * &lt;expr&gt;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>
                <a:sym typeface="Symbol" charset="2"/>
              </a:rPr>
              <a:t>                 (&lt;expr&gt;) * &lt;expr&gt;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>
                <a:sym typeface="Symbol" charset="2"/>
              </a:rPr>
              <a:t>                 (&lt;expr&gt;) * id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>
                <a:sym typeface="Symbol" charset="2"/>
              </a:rPr>
              <a:t>                 (&lt;expr&gt; + &lt;expr&gt;) * id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>
                <a:sym typeface="Symbol" charset="2"/>
              </a:rPr>
              <a:t>                 (&lt;expr&gt; + id) * id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>
                <a:sym typeface="Symbol" charset="2"/>
              </a:rPr>
              <a:t>                 (id + id ) * id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30300" y="1147763"/>
            <a:ext cx="6900863" cy="440531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/>
              <a:t>CFG Example:</a:t>
            </a:r>
            <a:r>
              <a:rPr lang="en-US" altLang="zh-TW" sz="2800" i="1"/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 i="1"/>
              <a:t>G</a:t>
            </a:r>
            <a:r>
              <a:rPr lang="en-US" altLang="zh-TW" sz="2400"/>
              <a:t> = (</a:t>
            </a:r>
            <a:r>
              <a:rPr lang="en-US" altLang="zh-TW" sz="2400" i="1"/>
              <a:t>V</a:t>
            </a:r>
            <a:r>
              <a:rPr lang="en-US" altLang="zh-TW" sz="2400"/>
              <a:t>, </a:t>
            </a:r>
            <a:r>
              <a:rPr lang="en-US" altLang="zh-TW" sz="2400" i="1"/>
              <a:t>T</a:t>
            </a:r>
            <a:r>
              <a:rPr lang="en-US" altLang="zh-TW" sz="2400"/>
              <a:t>, </a:t>
            </a:r>
            <a:r>
              <a:rPr lang="en-US" altLang="zh-TW" sz="2400" i="1"/>
              <a:t>P</a:t>
            </a:r>
            <a:r>
              <a:rPr lang="en-US" altLang="zh-TW" sz="2400"/>
              <a:t>, </a:t>
            </a:r>
            <a:r>
              <a:rPr lang="en-US" altLang="zh-TW" sz="2400" i="1"/>
              <a:t>S</a:t>
            </a:r>
            <a:r>
              <a:rPr lang="en-US" altLang="zh-TW" sz="2400"/>
              <a:t>), where </a:t>
            </a:r>
            <a:r>
              <a:rPr lang="en-US" altLang="zh-TW" sz="2400" i="1"/>
              <a:t>V</a:t>
            </a:r>
            <a:r>
              <a:rPr lang="en-US" altLang="zh-TW" sz="2400"/>
              <a:t> = {</a:t>
            </a:r>
            <a:r>
              <a:rPr lang="en-US" altLang="zh-TW" sz="2400" i="1"/>
              <a:t>S</a:t>
            </a:r>
            <a:r>
              <a:rPr lang="en-US" altLang="zh-TW" sz="2400"/>
              <a:t>, </a:t>
            </a:r>
            <a:r>
              <a:rPr lang="en-US" altLang="zh-TW" sz="2400" i="1"/>
              <a:t>A</a:t>
            </a:r>
            <a:r>
              <a:rPr lang="en-US" altLang="zh-TW" sz="2400"/>
              <a:t>, </a:t>
            </a:r>
            <a:r>
              <a:rPr lang="en-US" altLang="zh-TW" sz="2400" i="1"/>
              <a:t>B</a:t>
            </a:r>
            <a:r>
              <a:rPr lang="en-US" altLang="zh-TW" sz="2400"/>
              <a:t>}, </a:t>
            </a:r>
            <a:r>
              <a:rPr lang="en-US" altLang="zh-TW" sz="2400" i="1"/>
              <a:t>T</a:t>
            </a:r>
            <a:r>
              <a:rPr lang="en-US" altLang="zh-TW" sz="2400"/>
              <a:t> = {</a:t>
            </a:r>
            <a:r>
              <a:rPr lang="en-US" altLang="zh-TW" sz="2400" i="1"/>
              <a:t>a</a:t>
            </a:r>
            <a:r>
              <a:rPr lang="en-US" altLang="zh-TW" sz="2400"/>
              <a:t>, </a:t>
            </a:r>
            <a:r>
              <a:rPr lang="en-US" altLang="zh-TW" sz="2400" i="1"/>
              <a:t>b</a:t>
            </a:r>
            <a:r>
              <a:rPr lang="en-US" altLang="zh-TW" sz="2400"/>
              <a:t>},   </a:t>
            </a:r>
            <a:r>
              <a:rPr lang="en-US" altLang="zh-TW" sz="2400" i="1"/>
              <a:t>P</a:t>
            </a:r>
            <a:r>
              <a:rPr lang="en-US" altLang="zh-TW" sz="2400"/>
              <a:t> = {</a:t>
            </a:r>
            <a:r>
              <a:rPr lang="en-US" altLang="zh-TW" sz="2400" i="1"/>
              <a:t>S</a:t>
            </a:r>
            <a:r>
              <a:rPr lang="en-US" altLang="zh-TW" sz="2400"/>
              <a:t> </a:t>
            </a:r>
            <a:r>
              <a:rPr lang="en-US" altLang="zh-TW" sz="2400">
                <a:sym typeface="Symbol" charset="2"/>
              </a:rPr>
              <a:t></a:t>
            </a:r>
            <a:r>
              <a:rPr lang="en-US" altLang="zh-TW" sz="2400"/>
              <a:t> </a:t>
            </a:r>
            <a:r>
              <a:rPr lang="en-US" altLang="zh-TW" sz="2400" i="1"/>
              <a:t>aSb</a:t>
            </a:r>
            <a:r>
              <a:rPr lang="en-US" altLang="zh-TW" sz="2400"/>
              <a:t>, </a:t>
            </a:r>
            <a:r>
              <a:rPr lang="en-US" altLang="zh-TW" sz="2400" i="1"/>
              <a:t>S</a:t>
            </a:r>
            <a:r>
              <a:rPr lang="en-US" altLang="zh-TW" sz="2400"/>
              <a:t> </a:t>
            </a:r>
            <a:r>
              <a:rPr lang="en-US" altLang="zh-TW" sz="2400">
                <a:sym typeface="Symbol" charset="2"/>
              </a:rPr>
              <a:t></a:t>
            </a:r>
            <a:r>
              <a:rPr lang="en-US" altLang="zh-TW" sz="2400"/>
              <a:t> </a:t>
            </a:r>
            <a:r>
              <a:rPr lang="en-US" altLang="zh-TW" sz="2400" i="1"/>
              <a:t>ab</a:t>
            </a:r>
            <a:r>
              <a:rPr lang="en-US" altLang="zh-TW" sz="2400"/>
              <a:t>}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/>
              <a:t>The language </a:t>
            </a:r>
            <a:r>
              <a:rPr lang="en-US" altLang="zh-TW" sz="2400" i="1"/>
              <a:t>L</a:t>
            </a:r>
            <a:r>
              <a:rPr lang="en-US" altLang="zh-TW" sz="2400"/>
              <a:t>(</a:t>
            </a:r>
            <a:r>
              <a:rPr lang="en-US" altLang="zh-TW" sz="2400" i="1"/>
              <a:t>G</a:t>
            </a:r>
            <a:r>
              <a:rPr lang="en-US" altLang="zh-TW" sz="2400"/>
              <a:t>) is the set of all words in </a:t>
            </a:r>
            <a:r>
              <a:rPr lang="en-US" altLang="zh-TW" sz="2400" i="1"/>
              <a:t>T</a:t>
            </a:r>
            <a:r>
              <a:rPr lang="en-US" altLang="zh-TW" sz="2400" baseline="30000"/>
              <a:t>+</a:t>
            </a:r>
            <a:r>
              <a:rPr lang="en-US" altLang="zh-TW" sz="2400"/>
              <a:t> consisting of an equal number of </a:t>
            </a:r>
            <a:r>
              <a:rPr lang="en-US" altLang="zh-TW" sz="2400" i="1"/>
              <a:t>a</a:t>
            </a:r>
            <a:r>
              <a:rPr lang="en-US" altLang="zh-TW" sz="2400"/>
              <a:t>’s and </a:t>
            </a:r>
            <a:r>
              <a:rPr lang="en-US" altLang="zh-TW" sz="2400" i="1"/>
              <a:t>b</a:t>
            </a:r>
            <a:r>
              <a:rPr lang="en-US" altLang="zh-TW" sz="2400"/>
              <a:t>’s </a:t>
            </a:r>
          </a:p>
          <a:p>
            <a:pPr eaLnBrk="1" hangingPunct="1">
              <a:lnSpc>
                <a:spcPct val="80000"/>
              </a:lnSpc>
            </a:pPr>
            <a:endParaRPr lang="en-US" altLang="zh-TW" sz="2800" i="1"/>
          </a:p>
          <a:p>
            <a:pPr eaLnBrk="1" hangingPunct="1">
              <a:lnSpc>
                <a:spcPct val="80000"/>
              </a:lnSpc>
            </a:pPr>
            <a:r>
              <a:rPr lang="en-US" altLang="zh-TW" sz="2800" i="1"/>
              <a:t>Chomsky Normal Form</a:t>
            </a:r>
            <a:r>
              <a:rPr lang="en-US" altLang="zh-TW" sz="2800"/>
              <a:t> (CNF)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/>
              <a:t> </a:t>
            </a:r>
            <a:r>
              <a:rPr lang="en-US" altLang="zh-TW"/>
              <a:t>Any context-free language without </a:t>
            </a:r>
            <a:r>
              <a:rPr lang="en-US" altLang="zh-TW" i="1">
                <a:latin typeface="Symbol" charset="2"/>
              </a:rPr>
              <a:t>e</a:t>
            </a:r>
            <a:r>
              <a:rPr lang="en-US" altLang="zh-TW"/>
              <a:t> is generated by a grammar in which all productions are of the form </a:t>
            </a:r>
            <a:r>
              <a:rPr lang="en-US" altLang="zh-TW" i="1"/>
              <a:t>A</a:t>
            </a:r>
            <a:r>
              <a:rPr lang="en-US" altLang="zh-TW"/>
              <a:t> </a:t>
            </a:r>
            <a:r>
              <a:rPr lang="en-US" altLang="zh-TW">
                <a:sym typeface="Symbol" charset="2"/>
              </a:rPr>
              <a:t></a:t>
            </a:r>
            <a:r>
              <a:rPr lang="en-US" altLang="zh-TW"/>
              <a:t> </a:t>
            </a:r>
            <a:r>
              <a:rPr lang="en-US" altLang="zh-TW" i="1"/>
              <a:t>BC</a:t>
            </a:r>
            <a:r>
              <a:rPr lang="en-US" altLang="zh-TW"/>
              <a:t> or   </a:t>
            </a:r>
            <a:r>
              <a:rPr lang="en-US" altLang="zh-TW" i="1"/>
              <a:t>A</a:t>
            </a:r>
            <a:r>
              <a:rPr lang="en-US" altLang="zh-TW"/>
              <a:t> </a:t>
            </a:r>
            <a:r>
              <a:rPr lang="en-US" altLang="zh-TW">
                <a:sym typeface="Symbol" charset="2"/>
              </a:rPr>
              <a:t></a:t>
            </a:r>
            <a:r>
              <a:rPr lang="en-US" altLang="zh-TW"/>
              <a:t> </a:t>
            </a:r>
            <a:r>
              <a:rPr lang="en-US" altLang="zh-TW" i="1"/>
              <a:t>a</a:t>
            </a:r>
            <a:r>
              <a:rPr lang="en-US" altLang="zh-TW"/>
              <a:t>.</a:t>
            </a:r>
            <a:r>
              <a:rPr lang="en-US" altLang="zh-TW" sz="24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1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809625" y="363538"/>
            <a:ext cx="7793038" cy="779462"/>
          </a:xfrm>
        </p:spPr>
        <p:txBody>
          <a:bodyPr/>
          <a:lstStyle/>
          <a:p>
            <a:pPr eaLnBrk="1" hangingPunct="1"/>
            <a:r>
              <a:rPr lang="en-US" altLang="zh-TW"/>
              <a:t>Pushdown Automaton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0900" y="1292225"/>
            <a:ext cx="7597775" cy="4838700"/>
          </a:xfrm>
        </p:spPr>
        <p:txBody>
          <a:bodyPr/>
          <a:lstStyle/>
          <a:p>
            <a:pPr eaLnBrk="1" hangingPunct="1"/>
            <a:r>
              <a:rPr lang="en-US" altLang="zh-TW" i="1"/>
              <a:t>Q</a:t>
            </a:r>
            <a:r>
              <a:rPr lang="en-US" altLang="zh-TW"/>
              <a:t> is a set of states</a:t>
            </a:r>
          </a:p>
          <a:p>
            <a:pPr eaLnBrk="1" hangingPunct="1"/>
            <a:r>
              <a:rPr lang="en-US" altLang="zh-TW">
                <a:latin typeface="Symbol" charset="2"/>
              </a:rPr>
              <a:t>S</a:t>
            </a:r>
            <a:r>
              <a:rPr lang="en-US" altLang="zh-TW"/>
              <a:t> is an input alphabet</a:t>
            </a:r>
          </a:p>
          <a:p>
            <a:pPr eaLnBrk="1" hangingPunct="1"/>
            <a:r>
              <a:rPr lang="en-US" altLang="zh-TW" i="1">
                <a:latin typeface="Symbol" charset="2"/>
                <a:sym typeface="Symbol" charset="2"/>
              </a:rPr>
              <a:t></a:t>
            </a:r>
            <a:r>
              <a:rPr lang="en-US" altLang="zh-TW"/>
              <a:t> is an stack alphabet</a:t>
            </a:r>
          </a:p>
          <a:p>
            <a:pPr eaLnBrk="1" hangingPunct="1"/>
            <a:r>
              <a:rPr lang="en-US" altLang="zh-TW" i="1"/>
              <a:t>q</a:t>
            </a:r>
            <a:r>
              <a:rPr lang="en-US" altLang="zh-TW" baseline="-25000"/>
              <a:t>0</a:t>
            </a:r>
            <a:r>
              <a:rPr lang="en-US" altLang="zh-TW"/>
              <a:t> in Q is the initial state</a:t>
            </a:r>
          </a:p>
          <a:p>
            <a:pPr eaLnBrk="1" hangingPunct="1"/>
            <a:r>
              <a:rPr lang="en-US" altLang="zh-TW"/>
              <a:t> </a:t>
            </a:r>
            <a:r>
              <a:rPr lang="en-US" altLang="zh-TW" i="1"/>
              <a:t>Z</a:t>
            </a:r>
            <a:r>
              <a:rPr lang="en-US" altLang="zh-TW" baseline="-25000"/>
              <a:t>0</a:t>
            </a:r>
            <a:r>
              <a:rPr lang="en-US" altLang="zh-TW"/>
              <a:t> is the start symbol in the stack</a:t>
            </a:r>
          </a:p>
          <a:p>
            <a:pPr eaLnBrk="1" hangingPunct="1"/>
            <a:r>
              <a:rPr lang="en-US" altLang="zh-TW" i="1">
                <a:latin typeface="Symbol" charset="2"/>
              </a:rPr>
              <a:t>d</a:t>
            </a:r>
            <a:r>
              <a:rPr lang="en-US" altLang="zh-TW"/>
              <a:t> is a transition function that is a mapping</a:t>
            </a:r>
          </a:p>
          <a:p>
            <a:pPr eaLnBrk="1" hangingPunct="1">
              <a:buFont typeface="Wingdings" charset="2"/>
              <a:buNone/>
            </a:pPr>
            <a:r>
              <a:rPr lang="en-US" altLang="zh-TW"/>
              <a:t>   from </a:t>
            </a:r>
            <a:r>
              <a:rPr lang="en-US" altLang="zh-TW" i="1"/>
              <a:t>Q</a:t>
            </a:r>
            <a:r>
              <a:rPr lang="en-US" altLang="zh-TW"/>
              <a:t>×(</a:t>
            </a:r>
            <a:r>
              <a:rPr lang="en-US" altLang="zh-TW">
                <a:latin typeface="Symbol" charset="2"/>
              </a:rPr>
              <a:t>S</a:t>
            </a:r>
            <a:r>
              <a:rPr lang="en-US" altLang="zh-TW">
                <a:sym typeface="Symbol" charset="2"/>
              </a:rPr>
              <a:t></a:t>
            </a:r>
            <a:r>
              <a:rPr lang="en-US" altLang="zh-TW"/>
              <a:t>{</a:t>
            </a:r>
            <a:r>
              <a:rPr lang="en-US" altLang="zh-TW" i="1">
                <a:latin typeface="Symbol" charset="2"/>
              </a:rPr>
              <a:t>e</a:t>
            </a:r>
            <a:r>
              <a:rPr lang="en-US" altLang="zh-TW"/>
              <a:t>})×</a:t>
            </a:r>
            <a:r>
              <a:rPr lang="en-US" altLang="zh-TW" i="1">
                <a:latin typeface="Symbol" charset="2"/>
                <a:sym typeface="Symbol" charset="2"/>
              </a:rPr>
              <a:t></a:t>
            </a:r>
            <a:r>
              <a:rPr lang="en-US" altLang="zh-TW"/>
              <a:t> to </a:t>
            </a:r>
            <a:r>
              <a:rPr lang="en-US" altLang="zh-TW" i="1"/>
              <a:t>Q</a:t>
            </a:r>
            <a:r>
              <a:rPr lang="en-US" altLang="zh-TW"/>
              <a:t>×</a:t>
            </a:r>
            <a:r>
              <a:rPr lang="en-US" altLang="zh-TW" i="1">
                <a:latin typeface="Symbol" charset="2"/>
                <a:sym typeface="Symbol" charset="2"/>
              </a:rPr>
              <a:t>*</a:t>
            </a:r>
            <a:endParaRPr lang="en-US" altLang="zh-TW"/>
          </a:p>
          <a:p>
            <a:pPr eaLnBrk="1" hangingPunct="1"/>
            <a:r>
              <a:rPr lang="en-US" altLang="zh-TW" i="1"/>
              <a:t>F</a:t>
            </a:r>
            <a:r>
              <a:rPr lang="en-US" altLang="zh-TW"/>
              <a:t> is a set of final states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3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7" grpId="0" build="p"/>
    </p:bld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2075</TotalTime>
  <Words>3188</Words>
  <Application>Microsoft Macintosh PowerPoint</Application>
  <PresentationFormat>如螢幕大小 (4:3)</PresentationFormat>
  <Paragraphs>375</Paragraphs>
  <Slides>68</Slides>
  <Notes>0</Notes>
  <HiddenSlides>1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6</vt:i4>
      </vt:variant>
      <vt:variant>
        <vt:lpstr>投影片標題</vt:lpstr>
      </vt:variant>
      <vt:variant>
        <vt:i4>68</vt:i4>
      </vt:variant>
    </vt:vector>
  </HeadingPairs>
  <TitlesOfParts>
    <vt:vector size="82" baseType="lpstr">
      <vt:lpstr>新細明體</vt:lpstr>
      <vt:lpstr>Arial</vt:lpstr>
      <vt:lpstr>Comic Sans MS</vt:lpstr>
      <vt:lpstr>Symbol</vt:lpstr>
      <vt:lpstr>Tahoma</vt:lpstr>
      <vt:lpstr>Times New Roman</vt:lpstr>
      <vt:lpstr>Wingdings</vt:lpstr>
      <vt:lpstr>Blends</vt:lpstr>
      <vt:lpstr>方程式</vt:lpstr>
      <vt:lpstr>文件</vt:lpstr>
      <vt:lpstr>Equation</vt:lpstr>
      <vt:lpstr>Document</vt:lpstr>
      <vt:lpstr>影像文件</vt:lpstr>
      <vt:lpstr>VISIO</vt:lpstr>
      <vt:lpstr>Computational Complexity</vt:lpstr>
      <vt:lpstr>PowerPoint 簡報</vt:lpstr>
      <vt:lpstr>PowerPoint 簡報</vt:lpstr>
      <vt:lpstr>Finite-State Automata</vt:lpstr>
      <vt:lpstr>Finite-State Automata</vt:lpstr>
      <vt:lpstr>Non-determinism</vt:lpstr>
      <vt:lpstr>Context-Free Grammars (CFG)</vt:lpstr>
      <vt:lpstr>PowerPoint 簡報</vt:lpstr>
      <vt:lpstr>Pushdown Automaton</vt:lpstr>
      <vt:lpstr>Equivalence between PDA and CFL</vt:lpstr>
      <vt:lpstr>Languages that are not context-free</vt:lpstr>
      <vt:lpstr>Hierarchy Theorem</vt:lpstr>
      <vt:lpstr>Will a TM halt on a specific instance?</vt:lpstr>
      <vt:lpstr>Post Correspondence Problem (PCP)</vt:lpstr>
      <vt:lpstr>PowerPoint 簡報</vt:lpstr>
      <vt:lpstr>Solvable/Computable/Decidable  Solvability/Computability/Decidability</vt:lpstr>
      <vt:lpstr>Algorithm Vs. Program</vt:lpstr>
      <vt:lpstr>Complexity functions with respect to Problem sizes </vt:lpstr>
      <vt:lpstr>Rate of growth of common computing time functions </vt:lpstr>
      <vt:lpstr>PowerPoint 簡報</vt:lpstr>
      <vt:lpstr>PowerPoint 簡報</vt:lpstr>
      <vt:lpstr>Computing time functions</vt:lpstr>
      <vt:lpstr>Binary search</vt:lpstr>
      <vt:lpstr>PowerPoint 簡報</vt:lpstr>
      <vt:lpstr>PowerPoint 簡報</vt:lpstr>
      <vt:lpstr>Straight selection sort</vt:lpstr>
      <vt:lpstr>Quick sort</vt:lpstr>
      <vt:lpstr>PowerPoint 簡報</vt:lpstr>
      <vt:lpstr>PowerPoint 簡報</vt:lpstr>
      <vt:lpstr>PowerPoint 簡報</vt:lpstr>
      <vt:lpstr>PowerPoint 簡報</vt:lpstr>
      <vt:lpstr>PowerPoint 簡報</vt:lpstr>
      <vt:lpstr>2D Ranking</vt:lpstr>
      <vt:lpstr>PowerPoint 簡報</vt:lpstr>
      <vt:lpstr>Divide-and-conquer for  finding 2-D ranks</vt:lpstr>
      <vt:lpstr>PowerPoint 簡報</vt:lpstr>
      <vt:lpstr>Lower bound</vt:lpstr>
      <vt:lpstr>PowerPoint 簡報</vt:lpstr>
      <vt:lpstr>    </vt:lpstr>
      <vt:lpstr>Straight insertion sort </vt:lpstr>
      <vt:lpstr>Straight insertion sort:</vt:lpstr>
      <vt:lpstr>Decision tree for straight insertion sort</vt:lpstr>
      <vt:lpstr>Decision tree for bubble sort</vt:lpstr>
      <vt:lpstr>Correspondence</vt:lpstr>
      <vt:lpstr>Lower bound of sorting</vt:lpstr>
      <vt:lpstr>Why does insertion sort need O(n2) time?</vt:lpstr>
      <vt:lpstr>PowerPoint 簡報</vt:lpstr>
      <vt:lpstr>PowerPoint 簡報</vt:lpstr>
      <vt:lpstr>Heap sort—An optimal sorting algorithm</vt:lpstr>
      <vt:lpstr>PowerPoint 簡報</vt:lpstr>
      <vt:lpstr>Phase 1: construction </vt:lpstr>
      <vt:lpstr>PowerPoint 簡報</vt:lpstr>
      <vt:lpstr>Implementation </vt:lpstr>
      <vt:lpstr>Time complexity Phase 1: construction</vt:lpstr>
      <vt:lpstr>Time complexity Phase 1: construction</vt:lpstr>
      <vt:lpstr>Time complexity  Phase 2: output</vt:lpstr>
      <vt:lpstr>Average case lower bound of sorting</vt:lpstr>
      <vt:lpstr>Average case lower bound of sorting</vt:lpstr>
      <vt:lpstr>PowerPoint 簡報</vt:lpstr>
      <vt:lpstr>Compute the min external path length</vt:lpstr>
      <vt:lpstr>PowerPoint 簡報</vt:lpstr>
      <vt:lpstr>PowerPoint 簡報</vt:lpstr>
      <vt:lpstr>Finding lower bound by problem transformation</vt:lpstr>
      <vt:lpstr>The lower bound of the convex hull problem</vt:lpstr>
      <vt:lpstr>PowerPoint 簡報</vt:lpstr>
      <vt:lpstr>The lower bound of the Euclidean minimal spanning tree (MST) problem</vt:lpstr>
      <vt:lpstr>PowerPoint 簡報</vt:lpstr>
      <vt:lpstr>A Final Remark</vt:lpstr>
    </vt:vector>
  </TitlesOfParts>
  <Company>nsysu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 1 Introduction</dc:title>
  <dc:creator/>
  <cp:lastModifiedBy>Microsoft Office User</cp:lastModifiedBy>
  <cp:revision>274</cp:revision>
  <dcterms:created xsi:type="dcterms:W3CDTF">2001-12-19T08:07:51Z</dcterms:created>
  <dcterms:modified xsi:type="dcterms:W3CDTF">2020-09-21T23:45:40Z</dcterms:modified>
</cp:coreProperties>
</file>